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70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75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7"/>
  </p:notesMasterIdLst>
  <p:sldIdLst>
    <p:sldId id="257" r:id="rId3"/>
    <p:sldId id="369" r:id="rId4"/>
    <p:sldId id="370" r:id="rId5"/>
    <p:sldId id="259" r:id="rId6"/>
    <p:sldId id="260" r:id="rId7"/>
    <p:sldId id="371" r:id="rId8"/>
    <p:sldId id="312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392" r:id="rId23"/>
    <p:sldId id="274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372" r:id="rId36"/>
    <p:sldId id="373" r:id="rId37"/>
    <p:sldId id="374" r:id="rId38"/>
    <p:sldId id="375" r:id="rId39"/>
    <p:sldId id="376" r:id="rId40"/>
    <p:sldId id="377" r:id="rId41"/>
    <p:sldId id="378" r:id="rId42"/>
    <p:sldId id="379" r:id="rId43"/>
    <p:sldId id="380" r:id="rId44"/>
    <p:sldId id="381" r:id="rId45"/>
    <p:sldId id="382" r:id="rId46"/>
    <p:sldId id="383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84" r:id="rId55"/>
    <p:sldId id="307" r:id="rId56"/>
    <p:sldId id="385" r:id="rId57"/>
    <p:sldId id="309" r:id="rId58"/>
    <p:sldId id="310" r:id="rId59"/>
    <p:sldId id="311" r:id="rId60"/>
    <p:sldId id="386" r:id="rId61"/>
    <p:sldId id="387" r:id="rId62"/>
    <p:sldId id="388" r:id="rId63"/>
    <p:sldId id="315" r:id="rId64"/>
    <p:sldId id="389" r:id="rId65"/>
    <p:sldId id="390" r:id="rId66"/>
    <p:sldId id="313" r:id="rId67"/>
    <p:sldId id="314" r:id="rId68"/>
    <p:sldId id="316" r:id="rId69"/>
    <p:sldId id="317" r:id="rId70"/>
    <p:sldId id="368" r:id="rId71"/>
    <p:sldId id="365" r:id="rId72"/>
    <p:sldId id="393" r:id="rId73"/>
    <p:sldId id="367" r:id="rId74"/>
    <p:sldId id="394" r:id="rId75"/>
    <p:sldId id="395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97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34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810A2-24FA-4DF4-AFD1-FBF0202229E6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B8A9B-9CBD-41E3-8305-3A83DFCD2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24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B8A9B-9CBD-41E3-8305-3A83DFCD2D32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B8A9B-9CBD-41E3-8305-3A83DFCD2D32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69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B8A9B-9CBD-41E3-8305-3A83DFCD2D32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45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B8A9B-9CBD-41E3-8305-3A83DFCD2D32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65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58A22-F814-459D-A0D1-600EF42A5308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15B73-E241-4DE0-8BFD-905FA128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19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58A22-F814-459D-A0D1-600EF42A5308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15B73-E241-4DE0-8BFD-905FA128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8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58A22-F814-459D-A0D1-600EF42A5308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15B73-E241-4DE0-8BFD-905FA128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41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27477" y="909918"/>
            <a:ext cx="4489044" cy="3802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71" b="0" i="0">
                <a:solidFill>
                  <a:srgbClr val="CC3300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9901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44202" y="1246094"/>
            <a:ext cx="1855595" cy="380232"/>
          </a:xfrm>
        </p:spPr>
        <p:txBody>
          <a:bodyPr lIns="0" tIns="0" rIns="0" bIns="0"/>
          <a:lstStyle>
            <a:lvl1pPr>
              <a:defRPr sz="2471" b="0" i="0">
                <a:solidFill>
                  <a:srgbClr val="CC3300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85092" y="1754841"/>
            <a:ext cx="7573817" cy="271613"/>
          </a:xfrm>
        </p:spPr>
        <p:txBody>
          <a:bodyPr lIns="0" tIns="0" rIns="0" bIns="0"/>
          <a:lstStyle>
            <a:lvl1pPr>
              <a:defRPr sz="1765" b="0" i="0">
                <a:solidFill>
                  <a:srgbClr val="5E2908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8171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44202" y="1246094"/>
            <a:ext cx="1855595" cy="380232"/>
          </a:xfrm>
        </p:spPr>
        <p:txBody>
          <a:bodyPr lIns="0" tIns="0" rIns="0" bIns="0"/>
          <a:lstStyle>
            <a:lvl1pPr>
              <a:defRPr sz="2471" b="0" i="0">
                <a:solidFill>
                  <a:srgbClr val="CC3300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8467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44202" y="1246094"/>
            <a:ext cx="1855595" cy="380232"/>
          </a:xfrm>
        </p:spPr>
        <p:txBody>
          <a:bodyPr lIns="0" tIns="0" rIns="0" bIns="0"/>
          <a:lstStyle>
            <a:lvl1pPr>
              <a:defRPr sz="2471" b="0" i="0">
                <a:solidFill>
                  <a:srgbClr val="CC3300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29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6026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58A22-F814-459D-A0D1-600EF42A5308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15B73-E241-4DE0-8BFD-905FA128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80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58A22-F814-459D-A0D1-600EF42A5308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15B73-E241-4DE0-8BFD-905FA128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63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58A22-F814-459D-A0D1-600EF42A5308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15B73-E241-4DE0-8BFD-905FA128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01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58A22-F814-459D-A0D1-600EF42A5308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15B73-E241-4DE0-8BFD-905FA128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70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58A22-F814-459D-A0D1-600EF42A5308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15B73-E241-4DE0-8BFD-905FA128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85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58A22-F814-459D-A0D1-600EF42A5308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15B73-E241-4DE0-8BFD-905FA128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98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58A22-F814-459D-A0D1-600EF42A5308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15B73-E241-4DE0-8BFD-905FA128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57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58A22-F814-459D-A0D1-600EF42A5308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15B73-E241-4DE0-8BFD-905FA128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89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58A22-F814-459D-A0D1-600EF42A5308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15B73-E241-4DE0-8BFD-905FA128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38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44202" y="1246094"/>
            <a:ext cx="185559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CC3300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85092" y="1754841"/>
            <a:ext cx="7573817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5E2908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407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5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10" Type="http://schemas.openxmlformats.org/officeDocument/2006/relationships/image" Target="../media/image31.png"/><Relationship Id="rId4" Type="http://schemas.openxmlformats.org/officeDocument/2006/relationships/image" Target="../media/image24.jp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2.jpg"/><Relationship Id="rId7" Type="http://schemas.openxmlformats.org/officeDocument/2006/relationships/image" Target="../media/image35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g"/><Relationship Id="rId5" Type="http://schemas.openxmlformats.org/officeDocument/2006/relationships/image" Target="../media/image24.jpg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://web.mit.edu/persci/people/adelson/checkershadow_illusion.html" TargetMode="Externa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12" Type="http://schemas.openxmlformats.org/officeDocument/2006/relationships/image" Target="../media/image53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jpg"/><Relationship Id="rId11" Type="http://schemas.openxmlformats.org/officeDocument/2006/relationships/image" Target="../media/image52.jpg"/><Relationship Id="rId5" Type="http://schemas.openxmlformats.org/officeDocument/2006/relationships/image" Target="../media/image46.jpg"/><Relationship Id="rId10" Type="http://schemas.openxmlformats.org/officeDocument/2006/relationships/image" Target="../media/image51.jpg"/><Relationship Id="rId4" Type="http://schemas.openxmlformats.org/officeDocument/2006/relationships/image" Target="../media/image45.jpg"/><Relationship Id="rId9" Type="http://schemas.openxmlformats.org/officeDocument/2006/relationships/image" Target="../media/image50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13" Type="http://schemas.openxmlformats.org/officeDocument/2006/relationships/image" Target="../media/image65.jpg"/><Relationship Id="rId18" Type="http://schemas.openxmlformats.org/officeDocument/2006/relationships/image" Target="../media/image70.jpg"/><Relationship Id="rId26" Type="http://schemas.openxmlformats.org/officeDocument/2006/relationships/image" Target="../media/image78.jpg"/><Relationship Id="rId3" Type="http://schemas.openxmlformats.org/officeDocument/2006/relationships/image" Target="../media/image55.jpg"/><Relationship Id="rId21" Type="http://schemas.openxmlformats.org/officeDocument/2006/relationships/image" Target="../media/image73.jpg"/><Relationship Id="rId7" Type="http://schemas.openxmlformats.org/officeDocument/2006/relationships/image" Target="../media/image59.jpg"/><Relationship Id="rId12" Type="http://schemas.openxmlformats.org/officeDocument/2006/relationships/image" Target="../media/image64.jpg"/><Relationship Id="rId17" Type="http://schemas.openxmlformats.org/officeDocument/2006/relationships/image" Target="../media/image69.jpg"/><Relationship Id="rId25" Type="http://schemas.openxmlformats.org/officeDocument/2006/relationships/image" Target="../media/image77.jpg"/><Relationship Id="rId33" Type="http://schemas.openxmlformats.org/officeDocument/2006/relationships/image" Target="../media/image85.png"/><Relationship Id="rId2" Type="http://schemas.openxmlformats.org/officeDocument/2006/relationships/image" Target="../media/image54.jpg"/><Relationship Id="rId16" Type="http://schemas.openxmlformats.org/officeDocument/2006/relationships/image" Target="../media/image68.jpg"/><Relationship Id="rId20" Type="http://schemas.openxmlformats.org/officeDocument/2006/relationships/image" Target="../media/image72.jpg"/><Relationship Id="rId29" Type="http://schemas.openxmlformats.org/officeDocument/2006/relationships/image" Target="../media/image8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jpg"/><Relationship Id="rId11" Type="http://schemas.openxmlformats.org/officeDocument/2006/relationships/image" Target="../media/image63.jpg"/><Relationship Id="rId24" Type="http://schemas.openxmlformats.org/officeDocument/2006/relationships/image" Target="../media/image76.jpg"/><Relationship Id="rId32" Type="http://schemas.openxmlformats.org/officeDocument/2006/relationships/image" Target="../media/image84.png"/><Relationship Id="rId5" Type="http://schemas.openxmlformats.org/officeDocument/2006/relationships/image" Target="../media/image57.jpg"/><Relationship Id="rId15" Type="http://schemas.openxmlformats.org/officeDocument/2006/relationships/image" Target="../media/image67.jpg"/><Relationship Id="rId23" Type="http://schemas.openxmlformats.org/officeDocument/2006/relationships/image" Target="../media/image75.jpg"/><Relationship Id="rId28" Type="http://schemas.openxmlformats.org/officeDocument/2006/relationships/image" Target="../media/image80.jpg"/><Relationship Id="rId10" Type="http://schemas.openxmlformats.org/officeDocument/2006/relationships/image" Target="../media/image62.jpg"/><Relationship Id="rId19" Type="http://schemas.openxmlformats.org/officeDocument/2006/relationships/image" Target="../media/image71.jpg"/><Relationship Id="rId31" Type="http://schemas.openxmlformats.org/officeDocument/2006/relationships/image" Target="../media/image83.jpg"/><Relationship Id="rId4" Type="http://schemas.openxmlformats.org/officeDocument/2006/relationships/image" Target="../media/image56.jpg"/><Relationship Id="rId9" Type="http://schemas.openxmlformats.org/officeDocument/2006/relationships/image" Target="../media/image61.jpg"/><Relationship Id="rId14" Type="http://schemas.openxmlformats.org/officeDocument/2006/relationships/image" Target="../media/image66.jpg"/><Relationship Id="rId22" Type="http://schemas.openxmlformats.org/officeDocument/2006/relationships/image" Target="../media/image74.jpg"/><Relationship Id="rId27" Type="http://schemas.openxmlformats.org/officeDocument/2006/relationships/image" Target="../media/image79.jpg"/><Relationship Id="rId30" Type="http://schemas.openxmlformats.org/officeDocument/2006/relationships/image" Target="../media/image8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4.jpg"/><Relationship Id="rId5" Type="http://schemas.openxmlformats.org/officeDocument/2006/relationships/image" Target="../media/image103.jpg"/><Relationship Id="rId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0.png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cmsc426spring2019.github.io/index.html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5" Type="http://schemas.openxmlformats.org/officeDocument/2006/relationships/image" Target="../media/image13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Relationship Id="rId14" Type="http://schemas.openxmlformats.org/officeDocument/2006/relationships/image" Target="../media/image1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schwehr.org/photoRealVR/example.html" TargetMode="Externa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hyperlink" Target="http://www.cs.unc.edu/Research/urbanscape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5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nc.edu/Research/urbanscape" TargetMode="External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nc.edu/Research/urbanscape" TargetMode="External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hyperlink" Target="http://www.photogrammetry.ethz.ch/research/cause/3dreconstruction3.html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9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3.jpg"/><Relationship Id="rId4" Type="http://schemas.openxmlformats.org/officeDocument/2006/relationships/image" Target="../media/image142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ple.com/ilife/iphoto/" TargetMode="External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8.jpg"/><Relationship Id="rId4" Type="http://schemas.openxmlformats.org/officeDocument/2006/relationships/image" Target="../media/image147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4.jpg"/><Relationship Id="rId5" Type="http://schemas.openxmlformats.org/officeDocument/2006/relationships/hyperlink" Target="http://www.sensiblevision.com/" TargetMode="External"/><Relationship Id="rId4" Type="http://schemas.openxmlformats.org/officeDocument/2006/relationships/image" Target="../media/image153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en.wikipedia.org/wiki/Automatic_number_plate_recognition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cmsc426spring2019.github.io/schedule.html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7.jpg"/><Relationship Id="rId4" Type="http://schemas.openxmlformats.org/officeDocument/2006/relationships/image" Target="../media/image166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://www.csd.uwo.ca/~olga/Courses/Winter2010/CS4442_9542b/CVbook.pdf" TargetMode="External"/><Relationship Id="rId7" Type="http://schemas.openxmlformats.org/officeDocument/2006/relationships/image" Target="../media/image7.jpg"/><Relationship Id="rId2" Type="http://schemas.openxmlformats.org/officeDocument/2006/relationships/hyperlink" Target="http://szeliski.org/Boo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hyperlink" Target="http://www.robots.ox.ac.uk/~vgg/hzbook/" TargetMode="External"/><Relationship Id="rId4" Type="http://schemas.openxmlformats.org/officeDocument/2006/relationships/hyperlink" Target="http://web.ipac.caltech.edu/staff/fmasci/home/astro_refs/Digital_Image_Processing_2ndEd.pdf" TargetMode="External"/><Relationship Id="rId9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Computer Vision </a:t>
            </a:r>
            <a:br>
              <a:rPr lang="en-US" dirty="0"/>
            </a:br>
            <a:r>
              <a:rPr lang="en-US" dirty="0"/>
              <a:t>CMSC 426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77000" cy="2514600"/>
          </a:xfrm>
        </p:spPr>
        <p:txBody>
          <a:bodyPr>
            <a:normAutofit/>
          </a:bodyPr>
          <a:lstStyle/>
          <a:p>
            <a:r>
              <a:rPr lang="en-US" dirty="0"/>
              <a:t>Spring 2019</a:t>
            </a:r>
          </a:p>
        </p:txBody>
      </p:sp>
    </p:spTree>
    <p:extLst>
      <p:ext uri="{BB962C8B-B14F-4D97-AF65-F5344CB8AC3E}">
        <p14:creationId xmlns:p14="http://schemas.microsoft.com/office/powerpoint/2010/main" val="4015429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0576" y="714095"/>
            <a:ext cx="6025403" cy="33723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  <a:tabLst>
                <a:tab pos="2911444" algn="l"/>
              </a:tabLst>
            </a:pPr>
            <a:r>
              <a:rPr sz="2118" spc="-4" dirty="0">
                <a:solidFill>
                  <a:srgbClr val="CC0000"/>
                </a:solidFill>
              </a:rPr>
              <a:t>IMAGE</a:t>
            </a:r>
            <a:r>
              <a:rPr sz="2118" spc="4" dirty="0">
                <a:solidFill>
                  <a:srgbClr val="CC0000"/>
                </a:solidFill>
              </a:rPr>
              <a:t> </a:t>
            </a:r>
            <a:r>
              <a:rPr sz="2118" spc="-4" dirty="0">
                <a:solidFill>
                  <a:srgbClr val="CC0000"/>
                </a:solidFill>
              </a:rPr>
              <a:t>SYNTHESIS:	image-formation</a:t>
            </a:r>
            <a:r>
              <a:rPr sz="2118" spc="-53" dirty="0">
                <a:solidFill>
                  <a:srgbClr val="CC0000"/>
                </a:solidFill>
              </a:rPr>
              <a:t> </a:t>
            </a:r>
            <a:r>
              <a:rPr sz="2118" spc="-4" dirty="0">
                <a:solidFill>
                  <a:srgbClr val="CC0000"/>
                </a:solidFill>
              </a:rPr>
              <a:t>process</a:t>
            </a:r>
            <a:endParaRPr sz="2118"/>
          </a:p>
        </p:txBody>
      </p:sp>
      <p:sp>
        <p:nvSpPr>
          <p:cNvPr id="3" name="object 3"/>
          <p:cNvSpPr/>
          <p:nvPr/>
        </p:nvSpPr>
        <p:spPr>
          <a:xfrm>
            <a:off x="1882589" y="2622177"/>
            <a:ext cx="5364814" cy="3391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084" y="1258981"/>
            <a:ext cx="7209304" cy="109776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64735" indent="-153529" defTabSz="806867">
              <a:spcBef>
                <a:spcPts val="88"/>
              </a:spcBef>
              <a:buFontTx/>
              <a:buChar char="•"/>
              <a:tabLst>
                <a:tab pos="165296" algn="l"/>
              </a:tabLst>
            </a:pPr>
            <a:r>
              <a:rPr sz="1765" spc="-4" dirty="0">
                <a:solidFill>
                  <a:prstClr val="black"/>
                </a:solidFill>
                <a:latin typeface="Comic Sans MS"/>
                <a:cs typeface="Comic Sans MS"/>
              </a:rPr>
              <a:t>Pinhole (perspective) imaging </a:t>
            </a:r>
            <a:r>
              <a:rPr sz="1765" dirty="0">
                <a:solidFill>
                  <a:prstClr val="black"/>
                </a:solidFill>
                <a:latin typeface="Comic Sans MS"/>
                <a:cs typeface="Comic Sans MS"/>
              </a:rPr>
              <a:t>in most </a:t>
            </a:r>
            <a:r>
              <a:rPr sz="1765" spc="-4" dirty="0">
                <a:solidFill>
                  <a:prstClr val="black"/>
                </a:solidFill>
                <a:latin typeface="Comic Sans MS"/>
                <a:cs typeface="Comic Sans MS"/>
              </a:rPr>
              <a:t>ancient</a:t>
            </a:r>
            <a:r>
              <a:rPr sz="1765" spc="22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765" spc="-4" dirty="0">
                <a:solidFill>
                  <a:prstClr val="black"/>
                </a:solidFill>
                <a:latin typeface="Comic Sans MS"/>
                <a:cs typeface="Comic Sans MS"/>
              </a:rPr>
              <a:t>civilizations.</a:t>
            </a:r>
            <a:endParaRPr sz="1765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164735" indent="-153529" defTabSz="806867">
              <a:buFontTx/>
              <a:buChar char="•"/>
              <a:tabLst>
                <a:tab pos="165296" algn="l"/>
              </a:tabLst>
            </a:pPr>
            <a:r>
              <a:rPr sz="1765" spc="-4" dirty="0">
                <a:solidFill>
                  <a:prstClr val="black"/>
                </a:solidFill>
                <a:latin typeface="Comic Sans MS"/>
                <a:cs typeface="Comic Sans MS"/>
              </a:rPr>
              <a:t>Euclid, perspective projection, </a:t>
            </a:r>
            <a:r>
              <a:rPr sz="1765" dirty="0">
                <a:solidFill>
                  <a:prstClr val="black"/>
                </a:solidFill>
                <a:latin typeface="Comic Sans MS"/>
                <a:cs typeface="Comic Sans MS"/>
              </a:rPr>
              <a:t>4th </a:t>
            </a:r>
            <a:r>
              <a:rPr sz="1765" spc="-4" dirty="0">
                <a:solidFill>
                  <a:prstClr val="black"/>
                </a:solidFill>
                <a:latin typeface="Comic Sans MS"/>
                <a:cs typeface="Comic Sans MS"/>
              </a:rPr>
              <a:t>century B.C., Alexandria</a:t>
            </a:r>
            <a:r>
              <a:rPr sz="1765" spc="93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765" dirty="0">
                <a:solidFill>
                  <a:prstClr val="black"/>
                </a:solidFill>
                <a:latin typeface="Comic Sans MS"/>
                <a:cs typeface="Comic Sans MS"/>
              </a:rPr>
              <a:t>(Egypt)</a:t>
            </a:r>
            <a:endParaRPr sz="1765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164735" indent="-153529" defTabSz="806867">
              <a:buFontTx/>
              <a:buChar char="•"/>
              <a:tabLst>
                <a:tab pos="165296" algn="l"/>
              </a:tabLst>
            </a:pPr>
            <a:r>
              <a:rPr sz="1765" dirty="0">
                <a:solidFill>
                  <a:prstClr val="black"/>
                </a:solidFill>
                <a:latin typeface="Comic Sans MS"/>
                <a:cs typeface="Comic Sans MS"/>
              </a:rPr>
              <a:t>Pompeii frescos, 1st </a:t>
            </a:r>
            <a:r>
              <a:rPr sz="1765" spc="-4" dirty="0">
                <a:solidFill>
                  <a:prstClr val="black"/>
                </a:solidFill>
                <a:latin typeface="Comic Sans MS"/>
                <a:cs typeface="Comic Sans MS"/>
              </a:rPr>
              <a:t>century A.D. (ubiquitous).</a:t>
            </a:r>
            <a:endParaRPr sz="1765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164735" indent="-153529" defTabSz="806867">
              <a:buFontTx/>
              <a:buChar char="•"/>
              <a:tabLst>
                <a:tab pos="165296" algn="l"/>
              </a:tabLst>
            </a:pPr>
            <a:r>
              <a:rPr sz="1765" dirty="0">
                <a:solidFill>
                  <a:prstClr val="black"/>
                </a:solidFill>
                <a:latin typeface="Comic Sans MS"/>
                <a:cs typeface="Comic Sans MS"/>
              </a:rPr>
              <a:t>Geometry understood </a:t>
            </a:r>
            <a:r>
              <a:rPr sz="1765" spc="-4" dirty="0">
                <a:solidFill>
                  <a:prstClr val="black"/>
                </a:solidFill>
                <a:latin typeface="Comic Sans MS"/>
                <a:cs typeface="Comic Sans MS"/>
              </a:rPr>
              <a:t>very early on, then</a:t>
            </a:r>
            <a:r>
              <a:rPr sz="1765" spc="-9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765" spc="-4" dirty="0">
                <a:solidFill>
                  <a:prstClr val="black"/>
                </a:solidFill>
                <a:latin typeface="Comic Sans MS"/>
                <a:cs typeface="Comic Sans MS"/>
              </a:rPr>
              <a:t>forgotten.</a:t>
            </a:r>
            <a:endParaRPr sz="1765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22781" y="6066304"/>
            <a:ext cx="3014382" cy="28292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765" spc="-4" dirty="0">
                <a:solidFill>
                  <a:srgbClr val="7F9AA7"/>
                </a:solidFill>
                <a:latin typeface="Lucida Sans Unicode"/>
                <a:cs typeface="Lucida Sans Unicode"/>
              </a:rPr>
              <a:t>Image </a:t>
            </a:r>
            <a:r>
              <a:rPr sz="1765" dirty="0">
                <a:solidFill>
                  <a:srgbClr val="7F9AA7"/>
                </a:solidFill>
                <a:latin typeface="Lucida Sans Unicode"/>
                <a:cs typeface="Lucida Sans Unicode"/>
              </a:rPr>
              <a:t>courtesy of C.</a:t>
            </a:r>
            <a:r>
              <a:rPr sz="1765" spc="-53" dirty="0">
                <a:solidFill>
                  <a:srgbClr val="7F9AA7"/>
                </a:solidFill>
                <a:latin typeface="Lucida Sans Unicode"/>
                <a:cs typeface="Lucida Sans Unicode"/>
              </a:rPr>
              <a:t> </a:t>
            </a:r>
            <a:r>
              <a:rPr sz="1765" spc="-4" dirty="0">
                <a:solidFill>
                  <a:srgbClr val="7F9AA7"/>
                </a:solidFill>
                <a:latin typeface="Lucida Sans Unicode"/>
                <a:cs typeface="Lucida Sans Unicode"/>
              </a:rPr>
              <a:t>Taylor</a:t>
            </a:r>
            <a:endParaRPr sz="176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0576" y="740709"/>
            <a:ext cx="4678456" cy="33723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118" spc="-4" dirty="0">
                <a:solidFill>
                  <a:srgbClr val="CC0000"/>
                </a:solidFill>
              </a:rPr>
              <a:t>PERSPECTIVE IMAGING</a:t>
            </a:r>
            <a:r>
              <a:rPr sz="2118" spc="-9" dirty="0">
                <a:solidFill>
                  <a:srgbClr val="CC0000"/>
                </a:solidFill>
              </a:rPr>
              <a:t> </a:t>
            </a:r>
            <a:r>
              <a:rPr sz="2118" spc="-4" dirty="0">
                <a:solidFill>
                  <a:srgbClr val="CC0000"/>
                </a:solidFill>
              </a:rPr>
              <a:t>(geometry)</a:t>
            </a:r>
            <a:endParaRPr sz="2118"/>
          </a:p>
        </p:txBody>
      </p:sp>
      <p:sp>
        <p:nvSpPr>
          <p:cNvPr id="3" name="object 3"/>
          <p:cNvSpPr txBox="1"/>
          <p:nvPr/>
        </p:nvSpPr>
        <p:spPr>
          <a:xfrm>
            <a:off x="5222781" y="6053698"/>
            <a:ext cx="3014382" cy="28292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765" spc="-4" dirty="0">
                <a:solidFill>
                  <a:srgbClr val="7F9AA7"/>
                </a:solidFill>
                <a:latin typeface="Lucida Sans Unicode"/>
                <a:cs typeface="Lucida Sans Unicode"/>
              </a:rPr>
              <a:t>Image </a:t>
            </a:r>
            <a:r>
              <a:rPr sz="1765" dirty="0">
                <a:solidFill>
                  <a:srgbClr val="7F9AA7"/>
                </a:solidFill>
                <a:latin typeface="Lucida Sans Unicode"/>
                <a:cs typeface="Lucida Sans Unicode"/>
              </a:rPr>
              <a:t>courtesy of C.</a:t>
            </a:r>
            <a:r>
              <a:rPr sz="1765" spc="-53" dirty="0">
                <a:solidFill>
                  <a:srgbClr val="7F9AA7"/>
                </a:solidFill>
                <a:latin typeface="Lucida Sans Unicode"/>
                <a:cs typeface="Lucida Sans Unicode"/>
              </a:rPr>
              <a:t> </a:t>
            </a:r>
            <a:r>
              <a:rPr sz="1765" spc="-4" dirty="0">
                <a:solidFill>
                  <a:srgbClr val="7F9AA7"/>
                </a:solidFill>
                <a:latin typeface="Lucida Sans Unicode"/>
                <a:cs typeface="Lucida Sans Unicode"/>
              </a:rPr>
              <a:t>Taylor</a:t>
            </a:r>
            <a:endParaRPr sz="1765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49824" y="2624978"/>
            <a:ext cx="4909577" cy="33995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15826" y="1088091"/>
            <a:ext cx="6262968" cy="164099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65296" indent="-165296" defTabSz="806867">
              <a:spcBef>
                <a:spcPts val="88"/>
              </a:spcBef>
              <a:buFontTx/>
              <a:buChar char="•"/>
              <a:tabLst>
                <a:tab pos="165296" algn="l"/>
              </a:tabLst>
            </a:pPr>
            <a:r>
              <a:rPr sz="1765" spc="-4" dirty="0">
                <a:solidFill>
                  <a:prstClr val="black"/>
                </a:solidFill>
                <a:latin typeface="Comic Sans MS"/>
                <a:cs typeface="Comic Sans MS"/>
              </a:rPr>
              <a:t>Re-discovered </a:t>
            </a:r>
            <a:r>
              <a:rPr sz="1765" dirty="0">
                <a:solidFill>
                  <a:prstClr val="black"/>
                </a:solidFill>
                <a:latin typeface="Comic Sans MS"/>
                <a:cs typeface="Comic Sans MS"/>
              </a:rPr>
              <a:t>and </a:t>
            </a:r>
            <a:r>
              <a:rPr sz="1765" spc="-4" dirty="0">
                <a:solidFill>
                  <a:prstClr val="black"/>
                </a:solidFill>
                <a:latin typeface="Comic Sans MS"/>
                <a:cs typeface="Comic Sans MS"/>
              </a:rPr>
              <a:t>formalized </a:t>
            </a:r>
            <a:r>
              <a:rPr sz="1765" dirty="0">
                <a:solidFill>
                  <a:prstClr val="black"/>
                </a:solidFill>
                <a:latin typeface="Comic Sans MS"/>
                <a:cs typeface="Comic Sans MS"/>
              </a:rPr>
              <a:t>in </a:t>
            </a:r>
            <a:r>
              <a:rPr sz="1765" spc="-4" dirty="0">
                <a:solidFill>
                  <a:prstClr val="black"/>
                </a:solidFill>
                <a:latin typeface="Comic Sans MS"/>
                <a:cs typeface="Comic Sans MS"/>
              </a:rPr>
              <a:t>the</a:t>
            </a:r>
            <a:r>
              <a:rPr sz="1765" spc="9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765" spc="-4" dirty="0">
                <a:solidFill>
                  <a:prstClr val="black"/>
                </a:solidFill>
                <a:latin typeface="Comic Sans MS"/>
                <a:cs typeface="Comic Sans MS"/>
              </a:rPr>
              <a:t>Renaissance:</a:t>
            </a:r>
            <a:endParaRPr sz="1765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165296" marR="4483" indent="-165296" defTabSz="806867">
              <a:buFontTx/>
              <a:buChar char="•"/>
              <a:tabLst>
                <a:tab pos="165296" algn="l"/>
              </a:tabLst>
            </a:pPr>
            <a:r>
              <a:rPr sz="1765" spc="-4" dirty="0">
                <a:solidFill>
                  <a:prstClr val="black"/>
                </a:solidFill>
                <a:latin typeface="Comic Sans MS"/>
                <a:cs typeface="Comic Sans MS"/>
              </a:rPr>
              <a:t>Fillippo Brunelleschi, </a:t>
            </a:r>
            <a:r>
              <a:rPr sz="1765" dirty="0">
                <a:solidFill>
                  <a:prstClr val="black"/>
                </a:solidFill>
                <a:latin typeface="Comic Sans MS"/>
                <a:cs typeface="Comic Sans MS"/>
              </a:rPr>
              <a:t>first </a:t>
            </a:r>
            <a:r>
              <a:rPr sz="1765" spc="-4" dirty="0">
                <a:solidFill>
                  <a:prstClr val="black"/>
                </a:solidFill>
                <a:latin typeface="Comic Sans MS"/>
                <a:cs typeface="Comic Sans MS"/>
              </a:rPr>
              <a:t>Renaissance </a:t>
            </a:r>
            <a:r>
              <a:rPr sz="1765" dirty="0">
                <a:solidFill>
                  <a:prstClr val="black"/>
                </a:solidFill>
                <a:latin typeface="Comic Sans MS"/>
                <a:cs typeface="Comic Sans MS"/>
              </a:rPr>
              <a:t>artist to </a:t>
            </a:r>
            <a:r>
              <a:rPr sz="1765" spc="-4" dirty="0">
                <a:solidFill>
                  <a:prstClr val="black"/>
                </a:solidFill>
                <a:latin typeface="Comic Sans MS"/>
                <a:cs typeface="Comic Sans MS"/>
              </a:rPr>
              <a:t>paint </a:t>
            </a:r>
            <a:r>
              <a:rPr sz="1765" dirty="0">
                <a:solidFill>
                  <a:prstClr val="black"/>
                </a:solidFill>
                <a:latin typeface="Comic Sans MS"/>
                <a:cs typeface="Comic Sans MS"/>
              </a:rPr>
              <a:t>with  correct</a:t>
            </a:r>
            <a:r>
              <a:rPr sz="1765" spc="-4" dirty="0">
                <a:solidFill>
                  <a:prstClr val="black"/>
                </a:solidFill>
                <a:latin typeface="Comic Sans MS"/>
                <a:cs typeface="Comic Sans MS"/>
              </a:rPr>
              <a:t> perspective,1413</a:t>
            </a:r>
            <a:endParaRPr sz="1765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164735" indent="-153529" defTabSz="806867">
              <a:buFontTx/>
              <a:buChar char="•"/>
              <a:tabLst>
                <a:tab pos="165296" algn="l"/>
              </a:tabLst>
            </a:pPr>
            <a:r>
              <a:rPr sz="1765" spc="-4" dirty="0">
                <a:solidFill>
                  <a:prstClr val="black"/>
                </a:solidFill>
                <a:latin typeface="Comic Sans MS"/>
                <a:cs typeface="Comic Sans MS"/>
              </a:rPr>
              <a:t>“Della </a:t>
            </a:r>
            <a:r>
              <a:rPr sz="1765" dirty="0">
                <a:solidFill>
                  <a:prstClr val="black"/>
                </a:solidFill>
                <a:latin typeface="Comic Sans MS"/>
                <a:cs typeface="Comic Sans MS"/>
              </a:rPr>
              <a:t>Pictura”, Leon Battista </a:t>
            </a:r>
            <a:r>
              <a:rPr sz="1765" spc="-4" dirty="0">
                <a:solidFill>
                  <a:prstClr val="black"/>
                </a:solidFill>
                <a:latin typeface="Comic Sans MS"/>
                <a:cs typeface="Comic Sans MS"/>
              </a:rPr>
              <a:t>Alberti, </a:t>
            </a:r>
            <a:r>
              <a:rPr sz="1765" dirty="0">
                <a:solidFill>
                  <a:prstClr val="black"/>
                </a:solidFill>
                <a:latin typeface="Comic Sans MS"/>
                <a:cs typeface="Comic Sans MS"/>
              </a:rPr>
              <a:t>1435, first</a:t>
            </a:r>
            <a:r>
              <a:rPr sz="1765" spc="-49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765" dirty="0">
                <a:solidFill>
                  <a:prstClr val="black"/>
                </a:solidFill>
                <a:latin typeface="Comic Sans MS"/>
                <a:cs typeface="Comic Sans MS"/>
              </a:rPr>
              <a:t>treatise</a:t>
            </a:r>
            <a:endParaRPr sz="1765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164735" indent="-153529" defTabSz="806867">
              <a:buFontTx/>
              <a:buChar char="•"/>
              <a:tabLst>
                <a:tab pos="165296" algn="l"/>
              </a:tabLst>
            </a:pPr>
            <a:r>
              <a:rPr sz="1765" dirty="0">
                <a:solidFill>
                  <a:prstClr val="black"/>
                </a:solidFill>
                <a:latin typeface="Comic Sans MS"/>
                <a:cs typeface="Comic Sans MS"/>
              </a:rPr>
              <a:t>Leonardo Da </a:t>
            </a:r>
            <a:r>
              <a:rPr sz="1765" spc="-4" dirty="0">
                <a:solidFill>
                  <a:prstClr val="black"/>
                </a:solidFill>
                <a:latin typeface="Comic Sans MS"/>
                <a:cs typeface="Comic Sans MS"/>
              </a:rPr>
              <a:t>Vinci, stereopsis, </a:t>
            </a:r>
            <a:r>
              <a:rPr sz="1765" dirty="0">
                <a:solidFill>
                  <a:prstClr val="black"/>
                </a:solidFill>
                <a:latin typeface="Comic Sans MS"/>
                <a:cs typeface="Comic Sans MS"/>
              </a:rPr>
              <a:t>shading, color, </a:t>
            </a:r>
            <a:r>
              <a:rPr sz="1765" spc="-4" dirty="0">
                <a:solidFill>
                  <a:prstClr val="black"/>
                </a:solidFill>
                <a:latin typeface="Comic Sans MS"/>
                <a:cs typeface="Comic Sans MS"/>
              </a:rPr>
              <a:t>1500s</a:t>
            </a:r>
            <a:endParaRPr sz="1765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164735" indent="-153529" defTabSz="806867">
              <a:buFontTx/>
              <a:buChar char="•"/>
              <a:tabLst>
                <a:tab pos="165296" algn="l"/>
              </a:tabLst>
            </a:pPr>
            <a:r>
              <a:rPr sz="1765" dirty="0">
                <a:solidFill>
                  <a:prstClr val="black"/>
                </a:solidFill>
                <a:latin typeface="Comic Sans MS"/>
                <a:cs typeface="Comic Sans MS"/>
              </a:rPr>
              <a:t>Raphael,</a:t>
            </a:r>
            <a:r>
              <a:rPr sz="1765" spc="-4" dirty="0">
                <a:solidFill>
                  <a:prstClr val="black"/>
                </a:solidFill>
                <a:latin typeface="Comic Sans MS"/>
                <a:cs typeface="Comic Sans MS"/>
              </a:rPr>
              <a:t> 1518</a:t>
            </a:r>
            <a:endParaRPr sz="1765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0887" y="1044388"/>
            <a:ext cx="3667125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-4" dirty="0"/>
              <a:t>Goals </a:t>
            </a:r>
            <a:r>
              <a:rPr dirty="0"/>
              <a:t>of </a:t>
            </a:r>
            <a:r>
              <a:rPr spc="-4" dirty="0"/>
              <a:t>Computer</a:t>
            </a:r>
            <a:r>
              <a:rPr spc="-49" dirty="0"/>
              <a:t> </a:t>
            </a:r>
            <a:r>
              <a:rPr dirty="0"/>
              <a:t>Vision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827199" y="1548390"/>
            <a:ext cx="6682780" cy="406059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629244" marR="216845" indent="-302575">
              <a:lnSpc>
                <a:spcPts val="1941"/>
              </a:lnSpc>
              <a:spcBef>
                <a:spcPts val="300"/>
              </a:spcBef>
              <a:buChar char="•"/>
              <a:tabLst>
                <a:tab pos="629244" algn="l"/>
                <a:tab pos="629804" algn="l"/>
              </a:tabLst>
            </a:pPr>
            <a:r>
              <a:rPr spc="-4" dirty="0"/>
              <a:t>Build machines and develop algorithms which </a:t>
            </a:r>
            <a:r>
              <a:rPr dirty="0"/>
              <a:t>can </a:t>
            </a:r>
            <a:r>
              <a:rPr spc="-4" dirty="0"/>
              <a:t>automatically  replicate </a:t>
            </a:r>
            <a:r>
              <a:rPr dirty="0"/>
              <a:t>some </a:t>
            </a:r>
            <a:r>
              <a:rPr spc="-4" dirty="0"/>
              <a:t>functionalities </a:t>
            </a:r>
            <a:r>
              <a:rPr dirty="0"/>
              <a:t>of </a:t>
            </a:r>
            <a:r>
              <a:rPr spc="-4" dirty="0"/>
              <a:t>biological visual</a:t>
            </a:r>
            <a:r>
              <a:rPr spc="22" dirty="0"/>
              <a:t> </a:t>
            </a:r>
            <a:r>
              <a:rPr dirty="0"/>
              <a:t>system</a:t>
            </a:r>
          </a:p>
          <a:p>
            <a:pPr marL="315462">
              <a:spcBef>
                <a:spcPts val="18"/>
              </a:spcBef>
            </a:pPr>
            <a:endParaRPr sz="2162">
              <a:latin typeface="Times New Roman"/>
              <a:cs typeface="Times New Roman"/>
            </a:endParaRPr>
          </a:p>
          <a:p>
            <a:pPr marL="629244" indent="-302575">
              <a:buChar char="-"/>
              <a:tabLst>
                <a:tab pos="629244" algn="l"/>
                <a:tab pos="629804" algn="l"/>
              </a:tabLst>
            </a:pPr>
            <a:r>
              <a:rPr dirty="0"/>
              <a:t>Systems </a:t>
            </a:r>
            <a:r>
              <a:rPr spc="-4" dirty="0"/>
              <a:t>which navigate </a:t>
            </a:r>
            <a:r>
              <a:rPr dirty="0"/>
              <a:t>in </a:t>
            </a:r>
            <a:r>
              <a:rPr spc="-4" dirty="0"/>
              <a:t>cluttered environments</a:t>
            </a:r>
          </a:p>
          <a:p>
            <a:pPr marL="629244" indent="-302575">
              <a:spcBef>
                <a:spcPts val="176"/>
              </a:spcBef>
              <a:buChar char="-"/>
              <a:tabLst>
                <a:tab pos="629244" algn="l"/>
                <a:tab pos="629804" algn="l"/>
              </a:tabLst>
            </a:pPr>
            <a:r>
              <a:rPr spc="-4" dirty="0"/>
              <a:t>Systems which can recognize objects,</a:t>
            </a:r>
            <a:r>
              <a:rPr spc="-9" dirty="0"/>
              <a:t> </a:t>
            </a:r>
            <a:r>
              <a:rPr spc="-4" dirty="0"/>
              <a:t>activities</a:t>
            </a:r>
          </a:p>
          <a:p>
            <a:pPr marL="629244" indent="-302575">
              <a:spcBef>
                <a:spcPts val="176"/>
              </a:spcBef>
              <a:buChar char="-"/>
              <a:tabLst>
                <a:tab pos="629244" algn="l"/>
                <a:tab pos="629804" algn="l"/>
              </a:tabLst>
            </a:pPr>
            <a:r>
              <a:rPr dirty="0"/>
              <a:t>Systems </a:t>
            </a:r>
            <a:r>
              <a:rPr spc="-4" dirty="0"/>
              <a:t>which </a:t>
            </a:r>
            <a:r>
              <a:rPr dirty="0"/>
              <a:t>can </a:t>
            </a:r>
            <a:r>
              <a:rPr spc="-4" dirty="0"/>
              <a:t>interact </a:t>
            </a:r>
            <a:r>
              <a:rPr dirty="0"/>
              <a:t>with</a:t>
            </a:r>
            <a:r>
              <a:rPr spc="-13" dirty="0"/>
              <a:t> </a:t>
            </a:r>
            <a:r>
              <a:rPr spc="-4" dirty="0"/>
              <a:t>humans/world</a:t>
            </a:r>
          </a:p>
          <a:p>
            <a:pPr marL="315462">
              <a:spcBef>
                <a:spcPts val="13"/>
              </a:spcBef>
            </a:pPr>
            <a:endParaRPr sz="1985">
              <a:latin typeface="Times New Roman"/>
              <a:cs typeface="Times New Roman"/>
            </a:endParaRPr>
          </a:p>
          <a:p>
            <a:pPr marL="594504" marR="4483" indent="-267835">
              <a:lnSpc>
                <a:spcPct val="112500"/>
              </a:lnSpc>
              <a:buClr>
                <a:srgbClr val="5E2908"/>
              </a:buClr>
              <a:buFont typeface="Comic Sans MS"/>
              <a:buChar char="•"/>
              <a:tabLst>
                <a:tab pos="629244" algn="l"/>
                <a:tab pos="629804" algn="l"/>
              </a:tabLst>
            </a:pPr>
            <a:r>
              <a:rPr dirty="0">
                <a:solidFill>
                  <a:srgbClr val="000000"/>
                </a:solidFill>
              </a:rPr>
              <a:t>	</a:t>
            </a:r>
            <a:r>
              <a:rPr spc="-4" dirty="0"/>
              <a:t>Synergies </a:t>
            </a:r>
            <a:r>
              <a:rPr dirty="0"/>
              <a:t>with </a:t>
            </a:r>
            <a:r>
              <a:rPr spc="-4" dirty="0"/>
              <a:t>other disciplines and various applications  Artificial Intelligence </a:t>
            </a:r>
            <a:r>
              <a:rPr dirty="0"/>
              <a:t>- robotics, </a:t>
            </a:r>
            <a:r>
              <a:rPr spc="-4" dirty="0"/>
              <a:t>natural language</a:t>
            </a:r>
            <a:r>
              <a:rPr spc="79" dirty="0"/>
              <a:t> </a:t>
            </a:r>
            <a:r>
              <a:rPr spc="-4" dirty="0"/>
              <a:t>understanding</a:t>
            </a:r>
          </a:p>
          <a:p>
            <a:pPr marL="315462">
              <a:spcBef>
                <a:spcPts val="26"/>
              </a:spcBef>
              <a:buClr>
                <a:srgbClr val="5E2908"/>
              </a:buClr>
              <a:buFont typeface="Comic Sans MS"/>
              <a:buChar char="•"/>
            </a:pPr>
            <a:endParaRPr sz="2294">
              <a:latin typeface="Times New Roman"/>
              <a:cs typeface="Times New Roman"/>
            </a:endParaRPr>
          </a:p>
          <a:p>
            <a:pPr marL="629244" marR="857856" indent="-302575">
              <a:lnSpc>
                <a:spcPts val="1959"/>
              </a:lnSpc>
              <a:spcBef>
                <a:spcPts val="4"/>
              </a:spcBef>
              <a:buChar char="•"/>
              <a:tabLst>
                <a:tab pos="629244" algn="l"/>
                <a:tab pos="629804" algn="l"/>
              </a:tabLst>
            </a:pPr>
            <a:r>
              <a:rPr dirty="0"/>
              <a:t>Vision as a sensor - </a:t>
            </a:r>
            <a:r>
              <a:rPr spc="-4" dirty="0"/>
              <a:t>medical imaging, </a:t>
            </a:r>
            <a:r>
              <a:rPr dirty="0"/>
              <a:t>Geospatial Imaging,  robotics, </a:t>
            </a:r>
            <a:r>
              <a:rPr spc="-4" dirty="0"/>
              <a:t>visual surveillance,</a:t>
            </a:r>
            <a:r>
              <a:rPr dirty="0"/>
              <a:t> </a:t>
            </a:r>
            <a:r>
              <a:rPr spc="-4" dirty="0"/>
              <a:t>inspection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95752" y="880171"/>
            <a:ext cx="2075737" cy="425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22612" y="959223"/>
            <a:ext cx="1997544" cy="2780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65912" y="1561821"/>
            <a:ext cx="3098425" cy="22958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92636" y="1514627"/>
            <a:ext cx="1518295" cy="3520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19766" y="1574482"/>
            <a:ext cx="1456377" cy="2377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18309" y="2160085"/>
            <a:ext cx="3781069" cy="3484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37048" y="2217867"/>
            <a:ext cx="3727672" cy="2393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57299" y="5259481"/>
            <a:ext cx="5688106" cy="82615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71459" indent="-160253" defTabSz="806867">
              <a:spcBef>
                <a:spcPts val="88"/>
              </a:spcBef>
              <a:buFontTx/>
              <a:buChar char="-"/>
              <a:tabLst>
                <a:tab pos="172019" algn="l"/>
              </a:tabLst>
            </a:pP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image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appearance depends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on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structure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of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the</a:t>
            </a:r>
            <a:r>
              <a:rPr sz="1765" spc="40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scene</a:t>
            </a:r>
            <a:endParaRPr sz="1765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171459" indent="-160253" defTabSz="806867">
              <a:buFontTx/>
              <a:buChar char="-"/>
              <a:tabLst>
                <a:tab pos="172019" algn="l"/>
              </a:tabLst>
            </a:pP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material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and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reflectance properties of the</a:t>
            </a:r>
            <a:r>
              <a:rPr sz="1765" spc="22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objects</a:t>
            </a:r>
            <a:endParaRPr sz="1765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171459" indent="-160253" defTabSz="806867">
              <a:buFontTx/>
              <a:buChar char="-"/>
              <a:tabLst>
                <a:tab pos="172019" algn="l"/>
              </a:tabLst>
            </a:pP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position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and strength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of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light</a:t>
            </a:r>
            <a:r>
              <a:rPr sz="1765" spc="-13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sources</a:t>
            </a:r>
            <a:endParaRPr sz="1765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85569" y="2741239"/>
            <a:ext cx="2130517" cy="21305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4290" y="1464183"/>
            <a:ext cx="4429590" cy="4555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244324" y="5607423"/>
            <a:ext cx="2405801" cy="3960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36010" y="5647765"/>
            <a:ext cx="2229766" cy="3153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62980" y="5676900"/>
            <a:ext cx="2130238" cy="20136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235" spc="-4" dirty="0">
                <a:solidFill>
                  <a:srgbClr val="FFFFFF"/>
                </a:solidFill>
                <a:latin typeface="Arial"/>
                <a:cs typeface="Arial"/>
              </a:rPr>
              <a:t>[Felleman </a:t>
            </a:r>
            <a:r>
              <a:rPr sz="1235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1235" spc="-31" dirty="0">
                <a:solidFill>
                  <a:srgbClr val="FFFFFF"/>
                </a:solidFill>
                <a:latin typeface="Arial"/>
                <a:cs typeface="Arial"/>
              </a:rPr>
              <a:t>Van </a:t>
            </a:r>
            <a:r>
              <a:rPr sz="1235" dirty="0">
                <a:solidFill>
                  <a:srgbClr val="FFFFFF"/>
                </a:solidFill>
                <a:latin typeface="Arial"/>
                <a:cs typeface="Arial"/>
              </a:rPr>
              <a:t>Essen,</a:t>
            </a:r>
            <a:r>
              <a:rPr sz="1235" spc="-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35" dirty="0">
                <a:solidFill>
                  <a:srgbClr val="FFFFFF"/>
                </a:solidFill>
                <a:latin typeface="Arial"/>
                <a:cs typeface="Arial"/>
              </a:rPr>
              <a:t>1991]</a:t>
            </a:r>
            <a:endParaRPr sz="123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76930" y="3256429"/>
            <a:ext cx="2889437" cy="82615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79006" marR="4483" indent="-68360" defTabSz="806867">
              <a:spcBef>
                <a:spcPts val="88"/>
              </a:spcBef>
            </a:pPr>
            <a:r>
              <a:rPr sz="1765" spc="-4" dirty="0">
                <a:solidFill>
                  <a:prstClr val="black"/>
                </a:solidFill>
                <a:latin typeface="Comic Sans MS"/>
                <a:cs typeface="Comic Sans MS"/>
              </a:rPr>
              <a:t>This </a:t>
            </a:r>
            <a:r>
              <a:rPr sz="1765" dirty="0">
                <a:solidFill>
                  <a:prstClr val="black"/>
                </a:solidFill>
                <a:latin typeface="Comic Sans MS"/>
                <a:cs typeface="Comic Sans MS"/>
              </a:rPr>
              <a:t>is </a:t>
            </a:r>
            <a:r>
              <a:rPr sz="1765" spc="-4" dirty="0">
                <a:solidFill>
                  <a:prstClr val="black"/>
                </a:solidFill>
                <a:latin typeface="Comic Sans MS"/>
                <a:cs typeface="Comic Sans MS"/>
              </a:rPr>
              <a:t>the </a:t>
            </a:r>
            <a:r>
              <a:rPr sz="1765" dirty="0">
                <a:solidFill>
                  <a:prstClr val="black"/>
                </a:solidFill>
                <a:latin typeface="Comic Sans MS"/>
                <a:cs typeface="Comic Sans MS"/>
              </a:rPr>
              <a:t>part of your  brain </a:t>
            </a:r>
            <a:r>
              <a:rPr sz="1765" spc="-4" dirty="0">
                <a:solidFill>
                  <a:prstClr val="black"/>
                </a:solidFill>
                <a:latin typeface="Comic Sans MS"/>
                <a:cs typeface="Comic Sans MS"/>
              </a:rPr>
              <a:t>that </a:t>
            </a:r>
            <a:r>
              <a:rPr sz="1765" dirty="0">
                <a:solidFill>
                  <a:prstClr val="black"/>
                </a:solidFill>
                <a:latin typeface="Comic Sans MS"/>
                <a:cs typeface="Comic Sans MS"/>
              </a:rPr>
              <a:t>processes</a:t>
            </a:r>
            <a:r>
              <a:rPr sz="1765" spc="-62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765" spc="-4" dirty="0">
                <a:solidFill>
                  <a:prstClr val="black"/>
                </a:solidFill>
                <a:latin typeface="Comic Sans MS"/>
                <a:cs typeface="Comic Sans MS"/>
              </a:rPr>
              <a:t>visual  information</a:t>
            </a:r>
            <a:endParaRPr sz="1765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695154" y="954742"/>
            <a:ext cx="3758453" cy="33723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118" spc="-4" dirty="0"/>
              <a:t>Visual Information</a:t>
            </a:r>
            <a:r>
              <a:rPr sz="2118" spc="9" dirty="0"/>
              <a:t> </a:t>
            </a:r>
            <a:r>
              <a:rPr sz="2118" spc="-4" dirty="0"/>
              <a:t>Processing</a:t>
            </a:r>
            <a:endParaRPr sz="2118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100" y="3100106"/>
            <a:ext cx="3729317" cy="28552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403412"/>
            <a:ext cx="3661522" cy="24344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0124" y="3121959"/>
            <a:ext cx="2888876" cy="653331"/>
          </a:xfrm>
          <a:prstGeom prst="rect">
            <a:avLst/>
          </a:prstGeom>
        </p:spPr>
        <p:txBody>
          <a:bodyPr vert="horz" wrap="square" lIns="0" tIns="8965" rIns="0" bIns="0" rtlCol="0">
            <a:spAutoFit/>
          </a:bodyPr>
          <a:lstStyle/>
          <a:p>
            <a:pPr marL="313781" marR="4483" indent="-302575" defTabSz="806867">
              <a:lnSpc>
                <a:spcPct val="100699"/>
              </a:lnSpc>
              <a:spcBef>
                <a:spcPts val="71"/>
              </a:spcBef>
            </a:pPr>
            <a:r>
              <a:rPr sz="2118" spc="-4" dirty="0">
                <a:solidFill>
                  <a:prstClr val="black"/>
                </a:solidFill>
                <a:latin typeface="Comic Sans MS"/>
                <a:cs typeface="Comic Sans MS"/>
              </a:rPr>
              <a:t>This </a:t>
            </a:r>
            <a:r>
              <a:rPr sz="2118" dirty="0">
                <a:solidFill>
                  <a:prstClr val="black"/>
                </a:solidFill>
                <a:latin typeface="Comic Sans MS"/>
                <a:cs typeface="Comic Sans MS"/>
              </a:rPr>
              <a:t>is </a:t>
            </a:r>
            <a:r>
              <a:rPr sz="2118" spc="-4" dirty="0">
                <a:solidFill>
                  <a:prstClr val="black"/>
                </a:solidFill>
                <a:latin typeface="Comic Sans MS"/>
                <a:cs typeface="Comic Sans MS"/>
              </a:rPr>
              <a:t>how </a:t>
            </a:r>
            <a:r>
              <a:rPr sz="2118" dirty="0">
                <a:solidFill>
                  <a:prstClr val="black"/>
                </a:solidFill>
                <a:latin typeface="Comic Sans MS"/>
                <a:cs typeface="Comic Sans MS"/>
              </a:rPr>
              <a:t>a</a:t>
            </a:r>
            <a:r>
              <a:rPr sz="2118" spc="-71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2118" dirty="0">
                <a:solidFill>
                  <a:prstClr val="black"/>
                </a:solidFill>
                <a:latin typeface="Comic Sans MS"/>
                <a:cs typeface="Comic Sans MS"/>
              </a:rPr>
              <a:t>computer  </a:t>
            </a:r>
            <a:r>
              <a:rPr sz="2118" spc="-4" dirty="0">
                <a:solidFill>
                  <a:prstClr val="black"/>
                </a:solidFill>
                <a:latin typeface="Comic Sans MS"/>
                <a:cs typeface="Comic Sans MS"/>
              </a:rPr>
              <a:t>represents</a:t>
            </a:r>
            <a:r>
              <a:rPr sz="2118" spc="-13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2118" spc="-4" dirty="0">
                <a:solidFill>
                  <a:prstClr val="black"/>
                </a:solidFill>
                <a:latin typeface="Comic Sans MS"/>
                <a:cs typeface="Comic Sans MS"/>
              </a:rPr>
              <a:t>it</a:t>
            </a:r>
            <a:endParaRPr sz="211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100" y="2968437"/>
            <a:ext cx="3729317" cy="28552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44596" y="403412"/>
            <a:ext cx="3661522" cy="24344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883" y="403412"/>
            <a:ext cx="3661522" cy="24344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39236" y="1263464"/>
            <a:ext cx="3661520" cy="24344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39478" y="2070287"/>
            <a:ext cx="3661522" cy="24344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32412" y="2944346"/>
            <a:ext cx="3661522" cy="24344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94530" y="3630706"/>
            <a:ext cx="3661520" cy="243447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75626" y="498763"/>
            <a:ext cx="1514627" cy="39240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56307" y="539106"/>
            <a:ext cx="1345928" cy="31539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83686" y="567017"/>
            <a:ext cx="1251697" cy="20136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235" b="1" spc="-4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235" b="1" dirty="0">
                <a:solidFill>
                  <a:srgbClr val="FFFFFF"/>
                </a:solidFill>
                <a:latin typeface="Arial"/>
                <a:cs typeface="Arial"/>
              </a:rPr>
              <a:t>so is </a:t>
            </a:r>
            <a:r>
              <a:rPr sz="1235" b="1" spc="-4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235" b="1" spc="-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35" b="1" dirty="0">
                <a:solidFill>
                  <a:srgbClr val="FFFFFF"/>
                </a:solidFill>
                <a:latin typeface="Arial"/>
                <a:cs typeface="Arial"/>
              </a:rPr>
              <a:t>…</a:t>
            </a:r>
            <a:endParaRPr sz="1235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100" y="2968437"/>
            <a:ext cx="3729317" cy="28552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02753" y="2287402"/>
            <a:ext cx="2419069" cy="1813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2753" y="672353"/>
            <a:ext cx="2419069" cy="18139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403412"/>
            <a:ext cx="3661522" cy="24344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18410" y="672353"/>
            <a:ext cx="2451287" cy="18377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85647" y="3901049"/>
            <a:ext cx="2419069" cy="18139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85647" y="2286000"/>
            <a:ext cx="2419069" cy="18139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515535" y="499782"/>
            <a:ext cx="2215403" cy="33723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118" spc="-4" dirty="0">
                <a:solidFill>
                  <a:srgbClr val="FF3300"/>
                </a:solidFill>
              </a:rPr>
              <a:t>And so are</a:t>
            </a:r>
            <a:r>
              <a:rPr sz="2118" spc="-71" dirty="0">
                <a:solidFill>
                  <a:srgbClr val="FF3300"/>
                </a:solidFill>
              </a:rPr>
              <a:t> </a:t>
            </a:r>
            <a:r>
              <a:rPr sz="2118" spc="-4" dirty="0">
                <a:solidFill>
                  <a:srgbClr val="FF3300"/>
                </a:solidFill>
              </a:rPr>
              <a:t>these!</a:t>
            </a:r>
            <a:endParaRPr sz="2118"/>
          </a:p>
        </p:txBody>
      </p:sp>
      <p:sp>
        <p:nvSpPr>
          <p:cNvPr id="10" name="object 10"/>
          <p:cNvSpPr txBox="1"/>
          <p:nvPr/>
        </p:nvSpPr>
        <p:spPr>
          <a:xfrm>
            <a:off x="741829" y="5676900"/>
            <a:ext cx="7217148" cy="55454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13781" marR="4483" indent="-302575" defTabSz="806867">
              <a:spcBef>
                <a:spcPts val="88"/>
              </a:spcBef>
            </a:pP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We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need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to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extract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some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“invariant”, i.e. what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is common to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all these  images (they are all images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of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an office)</a:t>
            </a:r>
            <a:endParaRPr sz="1765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25954" y="1246094"/>
            <a:ext cx="5094754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-4" dirty="0"/>
              <a:t>BUMMER! THIS IS</a:t>
            </a:r>
            <a:r>
              <a:rPr spc="-35" dirty="0"/>
              <a:t> </a:t>
            </a:r>
            <a:r>
              <a:rPr spc="-4" dirty="0"/>
              <a:t>IMPOSSIBLE!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12476" y="2509669"/>
            <a:ext cx="6378388" cy="2010211"/>
          </a:xfrm>
          <a:prstGeom prst="rect">
            <a:avLst/>
          </a:prstGeom>
        </p:spPr>
        <p:txBody>
          <a:bodyPr vert="horz" wrap="square" lIns="0" tIns="45384" rIns="0" bIns="0" rtlCol="0">
            <a:spAutoFit/>
          </a:bodyPr>
          <a:lstStyle/>
          <a:p>
            <a:pPr marL="605150" marR="4483" indent="-291368" defTabSz="806867">
              <a:lnSpc>
                <a:spcPts val="2312"/>
              </a:lnSpc>
              <a:spcBef>
                <a:spcPts val="357"/>
              </a:spcBef>
              <a:buFontTx/>
              <a:buChar char="–"/>
              <a:tabLst>
                <a:tab pos="600667" algn="l"/>
                <a:tab pos="601228" algn="l"/>
              </a:tabLst>
            </a:pP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THM: [Weiss, 1991]: There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exists NO generic  viewpoint invariant!</a:t>
            </a:r>
            <a:endParaRPr sz="2118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605150" marR="367572" indent="-291368" defTabSz="806867">
              <a:lnSpc>
                <a:spcPts val="2224"/>
              </a:lnSpc>
              <a:spcBef>
                <a:spcPts val="560"/>
              </a:spcBef>
              <a:buFontTx/>
              <a:buChar char="–"/>
              <a:tabLst>
                <a:tab pos="600667" algn="l"/>
                <a:tab pos="601228" algn="l"/>
              </a:tabLst>
            </a:pP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THM: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[Chen </a:t>
            </a: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et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al., </a:t>
            </a: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2003]: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There exists </a:t>
            </a: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NO 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photometric </a:t>
            </a: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invariant!!</a:t>
            </a:r>
            <a:endParaRPr sz="2118">
              <a:solidFill>
                <a:prstClr val="black"/>
              </a:solidFill>
              <a:latin typeface="Comic Sans MS"/>
              <a:cs typeface="Comic Sans MS"/>
            </a:endParaRPr>
          </a:p>
          <a:p>
            <a:pPr defTabSz="806867">
              <a:spcBef>
                <a:spcPts val="26"/>
              </a:spcBef>
            </a:pPr>
            <a:endParaRPr sz="264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13781" indent="-302575" defTabSz="806867">
              <a:buFontTx/>
              <a:buChar char="•"/>
              <a:tabLst>
                <a:tab pos="313221" algn="l"/>
                <a:tab pos="313781" algn="l"/>
              </a:tabLst>
            </a:pP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So, how </a:t>
            </a: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do we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(primates) solve the</a:t>
            </a:r>
            <a:r>
              <a:rPr sz="2118" spc="-35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problem?</a:t>
            </a:r>
            <a:endParaRPr sz="211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98837" y="909917"/>
            <a:ext cx="5551394" cy="653331"/>
          </a:xfrm>
          <a:prstGeom prst="rect">
            <a:avLst/>
          </a:prstGeom>
        </p:spPr>
        <p:txBody>
          <a:bodyPr vert="horz" wrap="square" lIns="0" tIns="8965" rIns="0" bIns="0" rtlCol="0">
            <a:spAutoFit/>
          </a:bodyPr>
          <a:lstStyle/>
          <a:p>
            <a:pPr marL="2078802" marR="4483" indent="-2068156">
              <a:lnSpc>
                <a:spcPct val="100699"/>
              </a:lnSpc>
              <a:spcBef>
                <a:spcPts val="71"/>
              </a:spcBef>
            </a:pPr>
            <a:r>
              <a:rPr sz="2118" spc="-4" dirty="0"/>
              <a:t>EXAMPLE </a:t>
            </a:r>
            <a:r>
              <a:rPr sz="2118" dirty="0"/>
              <a:t>OF A </a:t>
            </a:r>
            <a:r>
              <a:rPr sz="2118" spc="-4" dirty="0"/>
              <a:t>(VERY COMMON) </a:t>
            </a:r>
            <a:r>
              <a:rPr sz="2118" dirty="0"/>
              <a:t>SENSOR  NETWORK</a:t>
            </a:r>
            <a:endParaRPr sz="2118"/>
          </a:p>
        </p:txBody>
      </p:sp>
      <p:sp>
        <p:nvSpPr>
          <p:cNvPr id="3" name="object 3"/>
          <p:cNvSpPr txBox="1"/>
          <p:nvPr/>
        </p:nvSpPr>
        <p:spPr>
          <a:xfrm>
            <a:off x="848460" y="1844488"/>
            <a:ext cx="3400425" cy="2091402"/>
          </a:xfrm>
          <a:prstGeom prst="rect">
            <a:avLst/>
          </a:prstGeom>
        </p:spPr>
        <p:txBody>
          <a:bodyPr vert="horz" wrap="square" lIns="0" tIns="22412" rIns="0" bIns="0" rtlCol="0">
            <a:spAutoFit/>
          </a:bodyPr>
          <a:lstStyle/>
          <a:p>
            <a:pPr marL="72282" marR="273998" indent="-61636" defTabSz="806867">
              <a:lnSpc>
                <a:spcPts val="2206"/>
              </a:lnSpc>
              <a:spcBef>
                <a:spcPts val="176"/>
              </a:spcBef>
            </a:pPr>
            <a:r>
              <a:rPr sz="1853" spc="-4" dirty="0">
                <a:solidFill>
                  <a:srgbClr val="5E2908"/>
                </a:solidFill>
                <a:latin typeface="Comic Sans MS"/>
                <a:cs typeface="Comic Sans MS"/>
              </a:rPr>
              <a:t>Retina </a:t>
            </a:r>
            <a:r>
              <a:rPr sz="1853" dirty="0">
                <a:solidFill>
                  <a:srgbClr val="5E2908"/>
                </a:solidFill>
                <a:latin typeface="Comic Sans MS"/>
                <a:cs typeface="Comic Sans MS"/>
              </a:rPr>
              <a:t>performs</a:t>
            </a:r>
            <a:r>
              <a:rPr sz="1853" spc="-71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853" dirty="0">
                <a:solidFill>
                  <a:srgbClr val="5E2908"/>
                </a:solidFill>
                <a:latin typeface="Comic Sans MS"/>
                <a:cs typeface="Comic Sans MS"/>
              </a:rPr>
              <a:t>distributed  </a:t>
            </a:r>
            <a:r>
              <a:rPr sz="1853" spc="-4" dirty="0">
                <a:solidFill>
                  <a:srgbClr val="5E2908"/>
                </a:solidFill>
                <a:latin typeface="Comic Sans MS"/>
                <a:cs typeface="Comic Sans MS"/>
              </a:rPr>
              <a:t>computation:</a:t>
            </a:r>
            <a:endParaRPr sz="1853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430889" marR="44826" indent="-257749" defTabSz="806867">
              <a:lnSpc>
                <a:spcPct val="100800"/>
              </a:lnSpc>
              <a:spcBef>
                <a:spcPts val="318"/>
              </a:spcBef>
              <a:buFontTx/>
              <a:buChar char="–"/>
              <a:tabLst>
                <a:tab pos="425286" algn="l"/>
                <a:tab pos="425846" algn="l"/>
              </a:tabLst>
            </a:pP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Contrast adaptation (lateral  inhibition)</a:t>
            </a:r>
            <a:endParaRPr sz="1765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425286" indent="-252146" defTabSz="806867">
              <a:spcBef>
                <a:spcPts val="424"/>
              </a:spcBef>
              <a:buFontTx/>
              <a:buChar char="–"/>
              <a:tabLst>
                <a:tab pos="425286" algn="l"/>
                <a:tab pos="425846" algn="l"/>
              </a:tabLst>
            </a:pP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Enhancement/edgels</a:t>
            </a:r>
            <a:r>
              <a:rPr sz="1765" spc="-9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(e.g.</a:t>
            </a:r>
            <a:endParaRPr sz="1765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430889" defTabSz="806867">
              <a:spcBef>
                <a:spcPts val="18"/>
              </a:spcBef>
            </a:pP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Mach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bands)</a:t>
            </a:r>
            <a:endParaRPr sz="1765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425286" indent="-252146" defTabSz="806867">
              <a:spcBef>
                <a:spcPts val="424"/>
              </a:spcBef>
              <a:buFontTx/>
              <a:buChar char="–"/>
              <a:tabLst>
                <a:tab pos="425286" algn="l"/>
                <a:tab pos="425846" algn="l"/>
              </a:tabLst>
            </a:pP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Motion detection (leap</a:t>
            </a:r>
            <a:r>
              <a:rPr sz="1765" spc="-44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frog)</a:t>
            </a:r>
            <a:endParaRPr sz="1765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78569" y="2025595"/>
            <a:ext cx="3995347" cy="3766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DB47A-3A70-4FB3-A212-9DC290320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Team</a:t>
            </a:r>
          </a:p>
        </p:txBody>
      </p:sp>
      <p:pic>
        <p:nvPicPr>
          <p:cNvPr id="1030" name="Picture 6" descr="https://cmsc426spring2019.github.io/img/cornelia.jpg">
            <a:extLst>
              <a:ext uri="{FF2B5EF4-FFF2-40B4-BE49-F238E27FC236}">
                <a16:creationId xmlns:a16="http://schemas.microsoft.com/office/drawing/2014/main" id="{2ABB4340-86A0-4675-A568-462B6B6439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1763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1215EE-2AE9-4402-A9A6-4E08E5193ECB}"/>
              </a:ext>
            </a:extLst>
          </p:cNvPr>
          <p:cNvSpPr/>
          <p:nvPr/>
        </p:nvSpPr>
        <p:spPr>
          <a:xfrm>
            <a:off x="3048000" y="1816140"/>
            <a:ext cx="3159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Helvetica Neue"/>
              </a:rPr>
              <a:t>Cornelia </a:t>
            </a:r>
            <a:r>
              <a:rPr lang="en-US" dirty="0" err="1">
                <a:solidFill>
                  <a:srgbClr val="333333"/>
                </a:solidFill>
                <a:latin typeface="Helvetica Neue"/>
              </a:rPr>
              <a:t>Fermüller</a:t>
            </a:r>
            <a:r>
              <a:rPr lang="en-US" dirty="0">
                <a:solidFill>
                  <a:srgbClr val="333333"/>
                </a:solidFill>
                <a:latin typeface="Helvetica Neue"/>
              </a:rPr>
              <a:t>, Instructor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17E332-AA63-474F-8581-EC6EE0FE2F4C}"/>
              </a:ext>
            </a:extLst>
          </p:cNvPr>
          <p:cNvSpPr/>
          <p:nvPr/>
        </p:nvSpPr>
        <p:spPr>
          <a:xfrm>
            <a:off x="3048000" y="212230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Helvetica Neue"/>
              </a:rPr>
              <a:t>Office Hours:</a:t>
            </a:r>
          </a:p>
          <a:p>
            <a:r>
              <a:rPr lang="en-US" dirty="0">
                <a:solidFill>
                  <a:srgbClr val="333333"/>
                </a:solidFill>
                <a:latin typeface="Helvetica Neue"/>
              </a:rPr>
              <a:t>Tu/Th: 1:30pm - 2:30pm</a:t>
            </a:r>
          </a:p>
          <a:p>
            <a:r>
              <a:rPr lang="en-US" dirty="0">
                <a:solidFill>
                  <a:srgbClr val="333333"/>
                </a:solidFill>
                <a:latin typeface="Helvetica Neue"/>
              </a:rPr>
              <a:t>Location: AVW 4459</a:t>
            </a:r>
          </a:p>
          <a:p>
            <a:r>
              <a:rPr lang="en-US" dirty="0">
                <a:solidFill>
                  <a:srgbClr val="333333"/>
                </a:solidFill>
                <a:latin typeface="Helvetica Neue"/>
              </a:rPr>
              <a:t>Email: fer@cfar.umd.edu</a:t>
            </a:r>
          </a:p>
        </p:txBody>
      </p:sp>
      <p:pic>
        <p:nvPicPr>
          <p:cNvPr id="1032" name="Picture 8" descr="https://cmsc426spring2019.github.io/img/Mohammad_Teli.jpg">
            <a:extLst>
              <a:ext uri="{FF2B5EF4-FFF2-40B4-BE49-F238E27FC236}">
                <a16:creationId xmlns:a16="http://schemas.microsoft.com/office/drawing/2014/main" id="{317A6E34-923D-471B-A9ED-867F5D591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62" y="38100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807A7D-9C34-4671-806D-3614CD1EC19E}"/>
              </a:ext>
            </a:extLst>
          </p:cNvPr>
          <p:cNvSpPr/>
          <p:nvPr/>
        </p:nvSpPr>
        <p:spPr>
          <a:xfrm>
            <a:off x="3124200" y="3842643"/>
            <a:ext cx="3822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Helvetica Neue"/>
              </a:rPr>
              <a:t>Mohammad Nayeem </a:t>
            </a:r>
            <a:r>
              <a:rPr lang="en-US" dirty="0" err="1">
                <a:solidFill>
                  <a:srgbClr val="333333"/>
                </a:solidFill>
                <a:latin typeface="Helvetica Neue"/>
              </a:rPr>
              <a:t>Teli</a:t>
            </a:r>
            <a:r>
              <a:rPr lang="en-US" dirty="0">
                <a:solidFill>
                  <a:srgbClr val="333333"/>
                </a:solidFill>
                <a:latin typeface="Helvetica Neue"/>
              </a:rPr>
              <a:t>, Instructor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A3F1B5-CC6E-4CD8-A496-D82408E736FC}"/>
              </a:ext>
            </a:extLst>
          </p:cNvPr>
          <p:cNvSpPr/>
          <p:nvPr/>
        </p:nvSpPr>
        <p:spPr>
          <a:xfrm>
            <a:off x="3124200" y="4215288"/>
            <a:ext cx="350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Helvetica Neue"/>
              </a:rPr>
              <a:t>Office Hours:</a:t>
            </a:r>
          </a:p>
          <a:p>
            <a:r>
              <a:rPr lang="en-US" dirty="0">
                <a:solidFill>
                  <a:srgbClr val="333333"/>
                </a:solidFill>
                <a:latin typeface="Helvetica Neue"/>
              </a:rPr>
              <a:t>Tu/Th: 3:00pm - 4:00pm</a:t>
            </a:r>
          </a:p>
          <a:p>
            <a:r>
              <a:rPr lang="en-US" dirty="0">
                <a:solidFill>
                  <a:srgbClr val="333333"/>
                </a:solidFill>
                <a:latin typeface="Helvetica Neue"/>
              </a:rPr>
              <a:t>Location: AVW 1351</a:t>
            </a:r>
          </a:p>
          <a:p>
            <a:r>
              <a:rPr lang="en-US" dirty="0">
                <a:solidFill>
                  <a:srgbClr val="333333"/>
                </a:solidFill>
                <a:latin typeface="Helvetica Neue"/>
              </a:rPr>
              <a:t>Email: nayeem@umd.edu</a:t>
            </a:r>
          </a:p>
        </p:txBody>
      </p:sp>
    </p:spTree>
    <p:extLst>
      <p:ext uri="{BB962C8B-B14F-4D97-AF65-F5344CB8AC3E}">
        <p14:creationId xmlns:p14="http://schemas.microsoft.com/office/powerpoint/2010/main" val="484168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47087" y="1246094"/>
            <a:ext cx="2254624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-4" dirty="0"/>
              <a:t>Optical</a:t>
            </a:r>
            <a:r>
              <a:rPr spc="-49" dirty="0"/>
              <a:t> </a:t>
            </a:r>
            <a:r>
              <a:rPr spc="-4" dirty="0"/>
              <a:t>Illusion</a:t>
            </a:r>
          </a:p>
        </p:txBody>
      </p:sp>
      <p:sp>
        <p:nvSpPr>
          <p:cNvPr id="3" name="object 3"/>
          <p:cNvSpPr/>
          <p:nvPr/>
        </p:nvSpPr>
        <p:spPr>
          <a:xfrm>
            <a:off x="2690756" y="2035885"/>
            <a:ext cx="3812239" cy="38122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43535" y="5945841"/>
            <a:ext cx="4518772" cy="28292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Look at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the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crosses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they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appear to be</a:t>
            </a:r>
            <a:r>
              <a:rPr sz="1765" spc="-71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gray</a:t>
            </a:r>
            <a:endParaRPr sz="1765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79273" y="433457"/>
            <a:ext cx="2254624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-4" dirty="0"/>
              <a:t>Optical</a:t>
            </a:r>
            <a:r>
              <a:rPr spc="-49" dirty="0"/>
              <a:t> </a:t>
            </a:r>
            <a:r>
              <a:rPr spc="-4" dirty="0"/>
              <a:t>Illusion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43535" y="5945841"/>
            <a:ext cx="4518772" cy="28292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lang="en-US" sz="1765" dirty="0">
                <a:solidFill>
                  <a:prstClr val="black"/>
                </a:solidFill>
                <a:latin typeface="Comic Sans MS"/>
                <a:cs typeface="Comic Sans MS"/>
              </a:rPr>
              <a:t>Rotating Snakes (</a:t>
            </a:r>
            <a:r>
              <a:rPr lang="en-US" sz="1765" dirty="0" err="1">
                <a:solidFill>
                  <a:prstClr val="black"/>
                </a:solidFill>
                <a:latin typeface="Comic Sans MS"/>
                <a:cs typeface="Comic Sans MS"/>
              </a:rPr>
              <a:t>Kitaoka</a:t>
            </a:r>
            <a:r>
              <a:rPr lang="en-US" sz="1765" dirty="0">
                <a:solidFill>
                  <a:prstClr val="black"/>
                </a:solidFill>
                <a:latin typeface="Comic Sans MS"/>
                <a:cs typeface="Comic Sans MS"/>
              </a:rPr>
              <a:t>)</a:t>
            </a:r>
            <a:endParaRPr sz="1765" dirty="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pic>
        <p:nvPicPr>
          <p:cNvPr id="6" name="Picture 3" descr="rotsnake">
            <a:extLst>
              <a:ext uri="{FF2B5EF4-FFF2-40B4-BE49-F238E27FC236}">
                <a16:creationId xmlns:a16="http://schemas.microsoft.com/office/drawing/2014/main" id="{F0A20481-BAF3-447E-A014-83AE6562B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6185" y="1145241"/>
            <a:ext cx="6400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8458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47087" y="1246094"/>
            <a:ext cx="2254624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-4" dirty="0"/>
              <a:t>Optical</a:t>
            </a:r>
            <a:r>
              <a:rPr spc="-49" dirty="0"/>
              <a:t> </a:t>
            </a:r>
            <a:r>
              <a:rPr spc="-4" dirty="0"/>
              <a:t>Illusion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48653" y="4758018"/>
            <a:ext cx="6765551" cy="10772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Checker </a:t>
            </a: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A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and </a:t>
            </a: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B are of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the </a:t>
            </a: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same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gray-level</a:t>
            </a:r>
            <a:r>
              <a:rPr sz="2118" spc="-9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value</a:t>
            </a:r>
            <a:endParaRPr sz="2118">
              <a:solidFill>
                <a:prstClr val="black"/>
              </a:solidFill>
              <a:latin typeface="Comic Sans MS"/>
              <a:cs typeface="Comic Sans MS"/>
            </a:endParaRPr>
          </a:p>
          <a:p>
            <a:pPr defTabSz="806867">
              <a:spcBef>
                <a:spcPts val="9"/>
              </a:spcBef>
            </a:pPr>
            <a:endParaRPr sz="3221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206" defTabSz="806867"/>
            <a:r>
              <a:rPr sz="1588" spc="-4" dirty="0">
                <a:solidFill>
                  <a:srgbClr val="5E2908"/>
                </a:solidFill>
                <a:latin typeface="Comic Sans MS"/>
                <a:cs typeface="Comic Sans MS"/>
                <a:hlinkClick r:id="rId2"/>
              </a:rPr>
              <a:t>http://web.mit.edu/persci/people/adelson/checkershadow_illusion.html</a:t>
            </a:r>
            <a:endParaRPr sz="158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22349" y="2041872"/>
            <a:ext cx="6468187" cy="2485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06471" y="1815353"/>
            <a:ext cx="3294529" cy="2823882"/>
          </a:xfrm>
          <a:custGeom>
            <a:avLst/>
            <a:gdLst/>
            <a:ahLst/>
            <a:cxnLst/>
            <a:rect l="l" t="t" r="r" b="b"/>
            <a:pathLst>
              <a:path w="3733800" h="3200400">
                <a:moveTo>
                  <a:pt x="0" y="3200400"/>
                </a:moveTo>
                <a:lnTo>
                  <a:pt x="3733800" y="3200400"/>
                </a:lnTo>
                <a:lnTo>
                  <a:pt x="3733800" y="0"/>
                </a:lnTo>
                <a:lnTo>
                  <a:pt x="0" y="0"/>
                </a:lnTo>
                <a:lnTo>
                  <a:pt x="0" y="3200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26071" y="1243242"/>
            <a:ext cx="2713860" cy="495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60369" y="1321970"/>
            <a:ext cx="2628743" cy="3353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12476" y="1925171"/>
            <a:ext cx="5516096" cy="1525198"/>
          </a:xfrm>
          <a:prstGeom prst="rect">
            <a:avLst/>
          </a:prstGeom>
        </p:spPr>
        <p:txBody>
          <a:bodyPr vert="horz" wrap="square" lIns="0" tIns="42582" rIns="0" bIns="0" rtlCol="0">
            <a:spAutoFit/>
          </a:bodyPr>
          <a:lstStyle/>
          <a:p>
            <a:pPr marL="313221" indent="-313221" defTabSz="806867">
              <a:spcBef>
                <a:spcPts val="335"/>
              </a:spcBef>
              <a:buFontTx/>
              <a:buChar char="•"/>
              <a:tabLst>
                <a:tab pos="313221" algn="l"/>
                <a:tab pos="313781" algn="l"/>
              </a:tabLst>
            </a:pP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About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40% of our brain is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devoted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to</a:t>
            </a:r>
            <a:r>
              <a:rPr sz="1765" spc="-22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vision</a:t>
            </a:r>
            <a:endParaRPr sz="1765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313221" marR="4483" indent="-313221" defTabSz="806867">
              <a:lnSpc>
                <a:spcPct val="108300"/>
              </a:lnSpc>
              <a:spcBef>
                <a:spcPts val="71"/>
              </a:spcBef>
              <a:buFontTx/>
              <a:buChar char="•"/>
              <a:tabLst>
                <a:tab pos="313221" algn="l"/>
                <a:tab pos="313781" algn="l"/>
              </a:tabLst>
            </a:pP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We see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immediately and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can form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and understand 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images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 instantly</a:t>
            </a:r>
            <a:endParaRPr sz="1765">
              <a:solidFill>
                <a:prstClr val="black"/>
              </a:solidFill>
              <a:latin typeface="Comic Sans MS"/>
              <a:cs typeface="Comic Sans MS"/>
            </a:endParaRPr>
          </a:p>
          <a:p>
            <a:pPr defTabSz="806867">
              <a:spcBef>
                <a:spcPts val="22"/>
              </a:spcBef>
              <a:buClr>
                <a:srgbClr val="5E2908"/>
              </a:buClr>
              <a:buFont typeface="Comic Sans MS"/>
              <a:buChar char="•"/>
            </a:pPr>
            <a:endParaRPr sz="2206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13781" indent="-302575" defTabSz="806867">
              <a:buFontTx/>
              <a:buChar char="•"/>
              <a:tabLst>
                <a:tab pos="313221" algn="l"/>
                <a:tab pos="313781" algn="l"/>
              </a:tabLst>
            </a:pP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Applications and</a:t>
            </a:r>
            <a:r>
              <a:rPr sz="1765" spc="-9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examples</a:t>
            </a:r>
            <a:endParaRPr sz="1765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29025" y="1225280"/>
            <a:ext cx="1165412" cy="412481"/>
          </a:xfrm>
          <a:prstGeom prst="rect">
            <a:avLst/>
          </a:prstGeom>
        </p:spPr>
        <p:txBody>
          <a:bodyPr vert="horz" wrap="square" lIns="0" tIns="31937" rIns="0" bIns="0" rtlCol="0">
            <a:spAutoFit/>
          </a:bodyPr>
          <a:lstStyle/>
          <a:p>
            <a:pPr defTabSz="806867">
              <a:spcBef>
                <a:spcPts val="251"/>
              </a:spcBef>
            </a:pPr>
            <a:r>
              <a:rPr sz="2471" spc="-4" dirty="0">
                <a:solidFill>
                  <a:srgbClr val="CC3300"/>
                </a:solidFill>
                <a:latin typeface="Comic Sans MS"/>
                <a:cs typeface="Comic Sans MS"/>
              </a:rPr>
              <a:t>COMP</a:t>
            </a:r>
            <a:r>
              <a:rPr sz="2471" spc="-84" dirty="0">
                <a:solidFill>
                  <a:srgbClr val="CC3300"/>
                </a:solidFill>
                <a:latin typeface="Comic Sans MS"/>
                <a:cs typeface="Comic Sans MS"/>
              </a:rPr>
              <a:t> </a:t>
            </a:r>
            <a:r>
              <a:rPr sz="2471" dirty="0">
                <a:solidFill>
                  <a:srgbClr val="CC3300"/>
                </a:solidFill>
                <a:latin typeface="Comic Sans MS"/>
                <a:cs typeface="Comic Sans MS"/>
              </a:rPr>
              <a:t>7</a:t>
            </a:r>
            <a:endParaRPr sz="2471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82922" y="1246094"/>
            <a:ext cx="214032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2471" dirty="0">
                <a:solidFill>
                  <a:srgbClr val="CC3300"/>
                </a:solidFill>
                <a:latin typeface="Comic Sans MS"/>
                <a:cs typeface="Comic Sans MS"/>
              </a:rPr>
              <a:t>7</a:t>
            </a:r>
            <a:endParaRPr sz="2471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85649" y="1225280"/>
            <a:ext cx="1455644" cy="412481"/>
          </a:xfrm>
          <a:prstGeom prst="rect">
            <a:avLst/>
          </a:prstGeom>
        </p:spPr>
        <p:txBody>
          <a:bodyPr vert="horz" wrap="square" lIns="0" tIns="31937" rIns="0" bIns="0" rtlCol="0">
            <a:spAutoFit/>
          </a:bodyPr>
          <a:lstStyle/>
          <a:p>
            <a:pPr defTabSz="806867">
              <a:spcBef>
                <a:spcPts val="251"/>
              </a:spcBef>
            </a:pPr>
            <a:r>
              <a:rPr sz="2471" dirty="0">
                <a:solidFill>
                  <a:srgbClr val="CC3300"/>
                </a:solidFill>
                <a:latin typeface="Comic Sans MS"/>
                <a:cs typeface="Comic Sans MS"/>
              </a:rPr>
              <a:t>6:</a:t>
            </a:r>
            <a:r>
              <a:rPr sz="2471" spc="-79" dirty="0">
                <a:solidFill>
                  <a:srgbClr val="CC3300"/>
                </a:solidFill>
                <a:latin typeface="Comic Sans MS"/>
                <a:cs typeface="Comic Sans MS"/>
              </a:rPr>
              <a:t> </a:t>
            </a:r>
            <a:r>
              <a:rPr sz="2471" spc="-4" dirty="0">
                <a:solidFill>
                  <a:srgbClr val="CC3300"/>
                </a:solidFill>
                <a:latin typeface="Comic Sans MS"/>
                <a:cs typeface="Comic Sans MS"/>
              </a:rPr>
              <a:t>Comput</a:t>
            </a:r>
            <a:endParaRPr sz="2471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30115" y="1246094"/>
            <a:ext cx="194422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2471" dirty="0">
                <a:solidFill>
                  <a:srgbClr val="CC3300"/>
                </a:solidFill>
                <a:latin typeface="Comic Sans MS"/>
                <a:cs typeface="Comic Sans MS"/>
              </a:rPr>
              <a:t>e</a:t>
            </a:r>
            <a:endParaRPr sz="2471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13233" y="1225280"/>
            <a:ext cx="1106581" cy="412481"/>
          </a:xfrm>
          <a:prstGeom prst="rect">
            <a:avLst/>
          </a:prstGeom>
        </p:spPr>
        <p:txBody>
          <a:bodyPr vert="horz" wrap="square" lIns="0" tIns="31937" rIns="0" bIns="0" rtlCol="0">
            <a:spAutoFit/>
          </a:bodyPr>
          <a:lstStyle/>
          <a:p>
            <a:pPr defTabSz="806867">
              <a:spcBef>
                <a:spcPts val="251"/>
              </a:spcBef>
            </a:pPr>
            <a:r>
              <a:rPr sz="2471" dirty="0">
                <a:solidFill>
                  <a:srgbClr val="CC3300"/>
                </a:solidFill>
                <a:latin typeface="Comic Sans MS"/>
                <a:cs typeface="Comic Sans MS"/>
              </a:rPr>
              <a:t>r</a:t>
            </a:r>
            <a:r>
              <a:rPr sz="2471" spc="-88" dirty="0">
                <a:solidFill>
                  <a:srgbClr val="CC3300"/>
                </a:solidFill>
                <a:latin typeface="Comic Sans MS"/>
                <a:cs typeface="Comic Sans MS"/>
              </a:rPr>
              <a:t> </a:t>
            </a:r>
            <a:r>
              <a:rPr sz="2471" dirty="0">
                <a:solidFill>
                  <a:srgbClr val="CC3300"/>
                </a:solidFill>
                <a:latin typeface="Comic Sans MS"/>
                <a:cs typeface="Comic Sans MS"/>
              </a:rPr>
              <a:t>Vision</a:t>
            </a:r>
            <a:endParaRPr sz="2471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17176" y="3025588"/>
            <a:ext cx="1165412" cy="13447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395882" y="2958353"/>
            <a:ext cx="1040746" cy="14119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44706" y="1051953"/>
            <a:ext cx="2487706" cy="18475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252881" y="2958353"/>
            <a:ext cx="1040747" cy="14119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513294" y="1016934"/>
            <a:ext cx="2084294" cy="18741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66883" y="1044949"/>
            <a:ext cx="1448360" cy="18461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144805" y="3079096"/>
            <a:ext cx="1073075" cy="12574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429000" y="4608418"/>
            <a:ext cx="2689412" cy="177893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252882" y="4473949"/>
            <a:ext cx="1982040" cy="169348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43000" y="4473948"/>
            <a:ext cx="2151529" cy="172010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429000" y="2994772"/>
            <a:ext cx="2711824" cy="151139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08244" y="573741"/>
            <a:ext cx="4132729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-4" dirty="0"/>
              <a:t>Why study computer</a:t>
            </a:r>
            <a:r>
              <a:rPr spc="-9" dirty="0"/>
              <a:t> </a:t>
            </a:r>
            <a:r>
              <a:rPr spc="-4" dirty="0"/>
              <a:t>vision?</a:t>
            </a:r>
          </a:p>
        </p:txBody>
      </p:sp>
      <p:sp>
        <p:nvSpPr>
          <p:cNvPr id="3" name="object 3"/>
          <p:cNvSpPr/>
          <p:nvPr/>
        </p:nvSpPr>
        <p:spPr>
          <a:xfrm>
            <a:off x="773206" y="1438556"/>
            <a:ext cx="1204632" cy="9258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17059" y="2308413"/>
            <a:ext cx="1285875" cy="10127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39589" y="2312614"/>
            <a:ext cx="1295680" cy="9160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49823" y="1438555"/>
            <a:ext cx="1344706" cy="8740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51530" y="5270967"/>
            <a:ext cx="1186422" cy="9230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39588" y="4325471"/>
            <a:ext cx="1232647" cy="10057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882588" y="4328272"/>
            <a:ext cx="1479176" cy="9987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74059" y="5270967"/>
            <a:ext cx="1266265" cy="9412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18410" y="2531129"/>
            <a:ext cx="1143000" cy="85724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983941" y="1640261"/>
            <a:ext cx="1210234" cy="9076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706471" y="2447085"/>
            <a:ext cx="1411941" cy="89506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194177" y="1479176"/>
            <a:ext cx="1102378" cy="110237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194177" y="2581555"/>
            <a:ext cx="1311086" cy="87125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496235" y="2447084"/>
            <a:ext cx="1344706" cy="86565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773706" y="1585631"/>
            <a:ext cx="1277471" cy="86145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542459" y="1573027"/>
            <a:ext cx="1365716" cy="8978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644360" y="3725046"/>
            <a:ext cx="748357" cy="3737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563471" y="3678330"/>
            <a:ext cx="1210235" cy="43843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40325" y="3711949"/>
            <a:ext cx="1139044" cy="43702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185647" y="4329673"/>
            <a:ext cx="1142998" cy="121023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185647" y="5136497"/>
            <a:ext cx="1008529" cy="107016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563471" y="4396908"/>
            <a:ext cx="739587" cy="94129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303060" y="4329674"/>
            <a:ext cx="728381" cy="107576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269817" y="4464144"/>
            <a:ext cx="1030940" cy="82503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126939" y="5203732"/>
            <a:ext cx="1255059" cy="87405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573276" y="5338203"/>
            <a:ext cx="729783" cy="84884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042647" y="4396908"/>
            <a:ext cx="1210234" cy="93288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311589" y="5338203"/>
            <a:ext cx="874058" cy="81102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303059" y="5158908"/>
            <a:ext cx="1008529" cy="98611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41829" y="1037665"/>
            <a:ext cx="6621556" cy="33723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13781" indent="-302575" defTabSz="806867">
              <a:spcBef>
                <a:spcPts val="88"/>
              </a:spcBef>
              <a:buFontTx/>
              <a:buChar char="•"/>
              <a:tabLst>
                <a:tab pos="313221" algn="l"/>
                <a:tab pos="313781" algn="l"/>
              </a:tabLst>
            </a:pP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Vision is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useful: </a:t>
            </a: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Images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and video </a:t>
            </a: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are</a:t>
            </a:r>
            <a:r>
              <a:rPr sz="2118" spc="-9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everywhere!</a:t>
            </a:r>
            <a:endParaRPr sz="211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840941" y="3739963"/>
            <a:ext cx="1505790" cy="34177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446507" y="3642224"/>
            <a:ext cx="1066549" cy="50675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067485" y="3678331"/>
            <a:ext cx="1344706" cy="42862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2188127" y="802869"/>
            <a:ext cx="3960921" cy="7717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6249">
              <a:spcBef>
                <a:spcPts val="88"/>
              </a:spcBef>
            </a:pPr>
            <a:r>
              <a:rPr dirty="0"/>
              <a:t>Vision </a:t>
            </a:r>
            <a:r>
              <a:rPr spc="-4" dirty="0"/>
              <a:t>as measurement</a:t>
            </a:r>
            <a:r>
              <a:rPr spc="-31" dirty="0"/>
              <a:t> </a:t>
            </a:r>
            <a:r>
              <a:rPr spc="-4" dirty="0"/>
              <a:t>device</a:t>
            </a:r>
          </a:p>
        </p:txBody>
      </p:sp>
      <p:sp>
        <p:nvSpPr>
          <p:cNvPr id="3" name="object 3"/>
          <p:cNvSpPr/>
          <p:nvPr/>
        </p:nvSpPr>
        <p:spPr>
          <a:xfrm>
            <a:off x="806823" y="2017059"/>
            <a:ext cx="2017059" cy="16136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25964" y="2017059"/>
            <a:ext cx="2042270" cy="16808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54588" y="4101353"/>
            <a:ext cx="1294278" cy="16808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57702" y="2077286"/>
            <a:ext cx="2516951" cy="35815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17495" y="4125166"/>
            <a:ext cx="1985042" cy="15898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25233" y="3765177"/>
            <a:ext cx="403412" cy="268941"/>
          </a:xfrm>
          <a:custGeom>
            <a:avLst/>
            <a:gdLst/>
            <a:ahLst/>
            <a:cxnLst/>
            <a:rect l="l" t="t" r="r" b="b"/>
            <a:pathLst>
              <a:path w="457200" h="304800">
                <a:moveTo>
                  <a:pt x="457200" y="228600"/>
                </a:moveTo>
                <a:lnTo>
                  <a:pt x="0" y="228600"/>
                </a:lnTo>
                <a:lnTo>
                  <a:pt x="228600" y="304800"/>
                </a:lnTo>
                <a:lnTo>
                  <a:pt x="457200" y="228600"/>
                </a:lnTo>
                <a:close/>
              </a:path>
              <a:path w="457200" h="304800">
                <a:moveTo>
                  <a:pt x="342900" y="0"/>
                </a:moveTo>
                <a:lnTo>
                  <a:pt x="114300" y="0"/>
                </a:lnTo>
                <a:lnTo>
                  <a:pt x="114300" y="228600"/>
                </a:lnTo>
                <a:lnTo>
                  <a:pt x="342900" y="228600"/>
                </a:lnTo>
                <a:lnTo>
                  <a:pt x="342900" y="0"/>
                </a:lnTo>
                <a:close/>
              </a:path>
            </a:pathLst>
          </a:custGeom>
          <a:solidFill>
            <a:srgbClr val="FFA90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925234" y="3765176"/>
            <a:ext cx="403412" cy="268941"/>
          </a:xfrm>
          <a:custGeom>
            <a:avLst/>
            <a:gdLst/>
            <a:ahLst/>
            <a:cxnLst/>
            <a:rect l="l" t="t" r="r" b="b"/>
            <a:pathLst>
              <a:path w="457200" h="304800">
                <a:moveTo>
                  <a:pt x="0" y="228599"/>
                </a:moveTo>
                <a:lnTo>
                  <a:pt x="114299" y="228599"/>
                </a:lnTo>
                <a:lnTo>
                  <a:pt x="114299" y="0"/>
                </a:lnTo>
                <a:lnTo>
                  <a:pt x="342899" y="0"/>
                </a:lnTo>
                <a:lnTo>
                  <a:pt x="342899" y="228599"/>
                </a:lnTo>
                <a:lnTo>
                  <a:pt x="457199" y="228599"/>
                </a:lnTo>
                <a:lnTo>
                  <a:pt x="228599" y="304799"/>
                </a:lnTo>
                <a:lnTo>
                  <a:pt x="0" y="228599"/>
                </a:lnTo>
                <a:close/>
              </a:path>
            </a:pathLst>
          </a:custGeom>
          <a:ln w="1904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28783" y="3736882"/>
            <a:ext cx="571500" cy="33723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2118" dirty="0">
                <a:solidFill>
                  <a:srgbClr val="FFFFFF"/>
                </a:solidFill>
                <a:latin typeface="Comic Sans MS"/>
                <a:cs typeface="Comic Sans MS"/>
              </a:rPr>
              <a:t>over</a:t>
            </a:r>
            <a:endParaRPr sz="211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6083" y="567017"/>
            <a:ext cx="6197412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dirty="0">
                <a:solidFill>
                  <a:srgbClr val="5E2908"/>
                </a:solidFill>
              </a:rPr>
              <a:t>Vision </a:t>
            </a:r>
            <a:r>
              <a:rPr spc="-4" dirty="0">
                <a:solidFill>
                  <a:srgbClr val="5E2908"/>
                </a:solidFill>
              </a:rPr>
              <a:t>as </a:t>
            </a:r>
            <a:r>
              <a:rPr dirty="0">
                <a:solidFill>
                  <a:srgbClr val="5E2908"/>
                </a:solidFill>
              </a:rPr>
              <a:t>a </a:t>
            </a:r>
            <a:r>
              <a:rPr spc="-4" dirty="0">
                <a:solidFill>
                  <a:srgbClr val="5E2908"/>
                </a:solidFill>
              </a:rPr>
              <a:t>source </a:t>
            </a:r>
            <a:r>
              <a:rPr dirty="0">
                <a:solidFill>
                  <a:srgbClr val="5E2908"/>
                </a:solidFill>
              </a:rPr>
              <a:t>of </a:t>
            </a:r>
            <a:r>
              <a:rPr spc="-4" dirty="0">
                <a:solidFill>
                  <a:srgbClr val="5E2908"/>
                </a:solidFill>
              </a:rPr>
              <a:t>semantic information</a:t>
            </a:r>
          </a:p>
        </p:txBody>
      </p:sp>
      <p:sp>
        <p:nvSpPr>
          <p:cNvPr id="3" name="object 3"/>
          <p:cNvSpPr/>
          <p:nvPr/>
        </p:nvSpPr>
        <p:spPr>
          <a:xfrm>
            <a:off x="537882" y="1075764"/>
            <a:ext cx="8068234" cy="53788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18517" y="6080311"/>
            <a:ext cx="3713629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dirty="0">
                <a:solidFill>
                  <a:srgbClr val="FFFFFF"/>
                </a:solidFill>
                <a:latin typeface="Comic Sans MS"/>
                <a:cs typeface="Comic Sans MS"/>
              </a:rPr>
              <a:t>slide credit: </a:t>
            </a:r>
            <a:r>
              <a:rPr sz="1588" spc="-4" dirty="0">
                <a:solidFill>
                  <a:srgbClr val="FFFFFF"/>
                </a:solidFill>
                <a:latin typeface="Comic Sans MS"/>
                <a:cs typeface="Comic Sans MS"/>
              </a:rPr>
              <a:t>Fei-Fei, Fergus </a:t>
            </a:r>
            <a:r>
              <a:rPr sz="1588" dirty="0">
                <a:solidFill>
                  <a:srgbClr val="FFFFFF"/>
                </a:solidFill>
                <a:latin typeface="Comic Sans MS"/>
                <a:cs typeface="Comic Sans MS"/>
              </a:rPr>
              <a:t>&amp;</a:t>
            </a:r>
            <a:r>
              <a:rPr sz="1588" spc="-4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88" dirty="0">
                <a:solidFill>
                  <a:srgbClr val="FFFFFF"/>
                </a:solidFill>
                <a:latin typeface="Comic Sans MS"/>
                <a:cs typeface="Comic Sans MS"/>
              </a:rPr>
              <a:t>Torralba</a:t>
            </a:r>
            <a:endParaRPr sz="158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2" y="1075764"/>
            <a:ext cx="8068234" cy="53788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41830" y="539002"/>
            <a:ext cx="4192681" cy="50023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177" spc="-4" dirty="0">
                <a:solidFill>
                  <a:srgbClr val="5E2908"/>
                </a:solidFill>
              </a:rPr>
              <a:t>Object</a:t>
            </a:r>
            <a:r>
              <a:rPr sz="3177" spc="-57" dirty="0">
                <a:solidFill>
                  <a:srgbClr val="5E2908"/>
                </a:solidFill>
              </a:rPr>
              <a:t> </a:t>
            </a:r>
            <a:r>
              <a:rPr sz="3177" spc="-4" dirty="0">
                <a:solidFill>
                  <a:srgbClr val="5E2908"/>
                </a:solidFill>
              </a:rPr>
              <a:t>categorization</a:t>
            </a:r>
            <a:endParaRPr sz="3177"/>
          </a:p>
        </p:txBody>
      </p:sp>
      <p:sp>
        <p:nvSpPr>
          <p:cNvPr id="4" name="object 4"/>
          <p:cNvSpPr txBox="1"/>
          <p:nvPr/>
        </p:nvSpPr>
        <p:spPr>
          <a:xfrm>
            <a:off x="739588" y="1411941"/>
            <a:ext cx="1008529" cy="420967"/>
          </a:xfrm>
          <a:prstGeom prst="rect">
            <a:avLst/>
          </a:prstGeom>
          <a:solidFill>
            <a:srgbClr val="011893"/>
          </a:solidFill>
        </p:spPr>
        <p:txBody>
          <a:bodyPr vert="horz" wrap="square" lIns="0" tIns="40341" rIns="0" bIns="0" rtlCol="0">
            <a:spAutoFit/>
          </a:bodyPr>
          <a:lstStyle/>
          <a:p>
            <a:pPr marL="80687" defTabSz="806867">
              <a:spcBef>
                <a:spcPts val="318"/>
              </a:spcBef>
            </a:pPr>
            <a:r>
              <a:rPr sz="2471" spc="-4" dirty="0">
                <a:solidFill>
                  <a:srgbClr val="FFFF00"/>
                </a:solidFill>
                <a:latin typeface="Comic Sans MS"/>
                <a:cs typeface="Comic Sans MS"/>
              </a:rPr>
              <a:t>sky</a:t>
            </a:r>
            <a:endParaRPr sz="2471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97941" y="2017059"/>
            <a:ext cx="1613647" cy="420967"/>
          </a:xfrm>
          <a:prstGeom prst="rect">
            <a:avLst/>
          </a:prstGeom>
          <a:solidFill>
            <a:srgbClr val="011893"/>
          </a:solidFill>
        </p:spPr>
        <p:txBody>
          <a:bodyPr vert="horz" wrap="square" lIns="0" tIns="40341" rIns="0" bIns="0" rtlCol="0">
            <a:spAutoFit/>
          </a:bodyPr>
          <a:lstStyle/>
          <a:p>
            <a:pPr marL="80126" defTabSz="806867">
              <a:spcBef>
                <a:spcPts val="318"/>
              </a:spcBef>
            </a:pPr>
            <a:r>
              <a:rPr sz="2471" spc="-4" dirty="0">
                <a:solidFill>
                  <a:srgbClr val="FFFF00"/>
                </a:solidFill>
                <a:latin typeface="Comic Sans MS"/>
                <a:cs typeface="Comic Sans MS"/>
              </a:rPr>
              <a:t>building</a:t>
            </a:r>
            <a:endParaRPr sz="2471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7883" y="2958353"/>
            <a:ext cx="1008529" cy="420967"/>
          </a:xfrm>
          <a:prstGeom prst="rect">
            <a:avLst/>
          </a:prstGeom>
          <a:solidFill>
            <a:srgbClr val="011893"/>
          </a:solidFill>
        </p:spPr>
        <p:txBody>
          <a:bodyPr vert="horz" wrap="square" lIns="0" tIns="40341" rIns="0" bIns="0" rtlCol="0">
            <a:spAutoFit/>
          </a:bodyPr>
          <a:lstStyle/>
          <a:p>
            <a:pPr marL="80687" defTabSz="806867">
              <a:spcBef>
                <a:spcPts val="318"/>
              </a:spcBef>
            </a:pPr>
            <a:r>
              <a:rPr sz="2471" spc="-4" dirty="0">
                <a:solidFill>
                  <a:srgbClr val="FFFF00"/>
                </a:solidFill>
                <a:latin typeface="Comic Sans MS"/>
                <a:cs typeface="Comic Sans MS"/>
              </a:rPr>
              <a:t>flag</a:t>
            </a:r>
            <a:endParaRPr sz="2471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30351" y="4303059"/>
            <a:ext cx="1008529" cy="420967"/>
          </a:xfrm>
          <a:prstGeom prst="rect">
            <a:avLst/>
          </a:prstGeom>
          <a:solidFill>
            <a:srgbClr val="011893"/>
          </a:solidFill>
        </p:spPr>
        <p:txBody>
          <a:bodyPr vert="horz" wrap="square" lIns="0" tIns="40341" rIns="0" bIns="0" rtlCol="0">
            <a:spAutoFit/>
          </a:bodyPr>
          <a:lstStyle/>
          <a:p>
            <a:pPr marL="80687" defTabSz="806867">
              <a:spcBef>
                <a:spcPts val="318"/>
              </a:spcBef>
            </a:pPr>
            <a:r>
              <a:rPr sz="2471" spc="-4" dirty="0">
                <a:solidFill>
                  <a:srgbClr val="FFFF00"/>
                </a:solidFill>
                <a:latin typeface="Comic Sans MS"/>
                <a:cs typeface="Comic Sans MS"/>
              </a:rPr>
              <a:t>wall</a:t>
            </a:r>
            <a:endParaRPr sz="2471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9588" y="4101353"/>
            <a:ext cx="1277471" cy="420967"/>
          </a:xfrm>
          <a:prstGeom prst="rect">
            <a:avLst/>
          </a:prstGeom>
          <a:solidFill>
            <a:srgbClr val="011893"/>
          </a:solidFill>
        </p:spPr>
        <p:txBody>
          <a:bodyPr vert="horz" wrap="square" lIns="0" tIns="40341" rIns="0" bIns="0" rtlCol="0">
            <a:spAutoFit/>
          </a:bodyPr>
          <a:lstStyle/>
          <a:p>
            <a:pPr marL="80687" defTabSz="806867">
              <a:spcBef>
                <a:spcPts val="318"/>
              </a:spcBef>
            </a:pPr>
            <a:r>
              <a:rPr sz="2471" spc="-4" dirty="0">
                <a:solidFill>
                  <a:srgbClr val="FFFF00"/>
                </a:solidFill>
                <a:latin typeface="Comic Sans MS"/>
                <a:cs typeface="Comic Sans MS"/>
              </a:rPr>
              <a:t>banner</a:t>
            </a:r>
            <a:endParaRPr sz="2471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80882" y="4975412"/>
            <a:ext cx="874059" cy="420967"/>
          </a:xfrm>
          <a:prstGeom prst="rect">
            <a:avLst/>
          </a:prstGeom>
          <a:solidFill>
            <a:srgbClr val="011893"/>
          </a:solidFill>
        </p:spPr>
        <p:txBody>
          <a:bodyPr vert="horz" wrap="square" lIns="0" tIns="40341" rIns="0" bIns="0" rtlCol="0">
            <a:spAutoFit/>
          </a:bodyPr>
          <a:lstStyle/>
          <a:p>
            <a:pPr marL="80126" defTabSz="806867">
              <a:spcBef>
                <a:spcPts val="318"/>
              </a:spcBef>
            </a:pPr>
            <a:r>
              <a:rPr sz="2471" spc="-4" dirty="0">
                <a:solidFill>
                  <a:srgbClr val="FFFF00"/>
                </a:solidFill>
                <a:latin typeface="Comic Sans MS"/>
                <a:cs typeface="Comic Sans MS"/>
              </a:rPr>
              <a:t>bus</a:t>
            </a:r>
            <a:endParaRPr sz="2471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04765" y="5983941"/>
            <a:ext cx="941294" cy="458321"/>
          </a:xfrm>
          <a:custGeom>
            <a:avLst/>
            <a:gdLst/>
            <a:ahLst/>
            <a:cxnLst/>
            <a:rect l="l" t="t" r="r" b="b"/>
            <a:pathLst>
              <a:path w="1066800" h="519429">
                <a:moveTo>
                  <a:pt x="0" y="519112"/>
                </a:moveTo>
                <a:lnTo>
                  <a:pt x="1066800" y="519112"/>
                </a:lnTo>
                <a:lnTo>
                  <a:pt x="1066800" y="0"/>
                </a:lnTo>
                <a:lnTo>
                  <a:pt x="0" y="0"/>
                </a:lnTo>
                <a:lnTo>
                  <a:pt x="0" y="519112"/>
                </a:lnTo>
                <a:close/>
              </a:path>
            </a:pathLst>
          </a:custGeom>
          <a:solidFill>
            <a:srgbClr val="011893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26939" y="4975412"/>
            <a:ext cx="874059" cy="420967"/>
          </a:xfrm>
          <a:prstGeom prst="rect">
            <a:avLst/>
          </a:prstGeom>
          <a:solidFill>
            <a:srgbClr val="011893"/>
          </a:solidFill>
        </p:spPr>
        <p:txBody>
          <a:bodyPr vert="horz" wrap="square" lIns="0" tIns="40341" rIns="0" bIns="0" rtlCol="0">
            <a:spAutoFit/>
          </a:bodyPr>
          <a:lstStyle/>
          <a:p>
            <a:pPr marL="80687" defTabSz="806867">
              <a:spcBef>
                <a:spcPts val="318"/>
              </a:spcBef>
            </a:pPr>
            <a:r>
              <a:rPr sz="2471" spc="-4" dirty="0">
                <a:solidFill>
                  <a:srgbClr val="FFFF00"/>
                </a:solidFill>
                <a:latin typeface="Comic Sans MS"/>
                <a:cs typeface="Comic Sans MS"/>
              </a:rPr>
              <a:t>bus</a:t>
            </a:r>
            <a:endParaRPr sz="2471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61765" y="3832412"/>
            <a:ext cx="1008529" cy="420967"/>
          </a:xfrm>
          <a:prstGeom prst="rect">
            <a:avLst/>
          </a:prstGeom>
          <a:solidFill>
            <a:srgbClr val="011893"/>
          </a:solidFill>
        </p:spPr>
        <p:txBody>
          <a:bodyPr vert="horz" wrap="square" lIns="0" tIns="40341" rIns="0" bIns="0" rtlCol="0">
            <a:spAutoFit/>
          </a:bodyPr>
          <a:lstStyle/>
          <a:p>
            <a:pPr marL="80126" defTabSz="806867">
              <a:spcBef>
                <a:spcPts val="318"/>
              </a:spcBef>
            </a:pPr>
            <a:r>
              <a:rPr sz="2471" spc="-4" dirty="0">
                <a:solidFill>
                  <a:srgbClr val="FFFF00"/>
                </a:solidFill>
                <a:latin typeface="Comic Sans MS"/>
                <a:cs typeface="Comic Sans MS"/>
              </a:rPr>
              <a:t>face</a:t>
            </a:r>
            <a:endParaRPr sz="2471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42647" y="4639235"/>
            <a:ext cx="1882588" cy="420967"/>
          </a:xfrm>
          <a:prstGeom prst="rect">
            <a:avLst/>
          </a:prstGeom>
          <a:solidFill>
            <a:srgbClr val="011893"/>
          </a:solidFill>
        </p:spPr>
        <p:txBody>
          <a:bodyPr vert="horz" wrap="square" lIns="0" tIns="40341" rIns="0" bIns="0" rtlCol="0">
            <a:spAutoFit/>
          </a:bodyPr>
          <a:lstStyle/>
          <a:p>
            <a:pPr marL="80126" defTabSz="806867">
              <a:spcBef>
                <a:spcPts val="318"/>
              </a:spcBef>
            </a:pPr>
            <a:r>
              <a:rPr sz="2471" dirty="0">
                <a:solidFill>
                  <a:srgbClr val="FFFF00"/>
                </a:solidFill>
                <a:latin typeface="Comic Sans MS"/>
                <a:cs typeface="Comic Sans MS"/>
              </a:rPr>
              <a:t>street</a:t>
            </a:r>
            <a:r>
              <a:rPr sz="2471" spc="-44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sz="2471" spc="-4" dirty="0">
                <a:solidFill>
                  <a:srgbClr val="FFFF00"/>
                </a:solidFill>
                <a:latin typeface="Comic Sans MS"/>
                <a:cs typeface="Comic Sans MS"/>
              </a:rPr>
              <a:t>lamp</a:t>
            </a:r>
            <a:endParaRPr sz="2471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74241" y="6035488"/>
            <a:ext cx="3915335" cy="39148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3706" spc="-562" baseline="3968" dirty="0">
                <a:solidFill>
                  <a:srgbClr val="5E2908"/>
                </a:solidFill>
                <a:latin typeface="Comic Sans MS"/>
                <a:cs typeface="Comic Sans MS"/>
              </a:rPr>
              <a:t>ca</a:t>
            </a:r>
            <a:r>
              <a:rPr sz="1588" spc="-375" dirty="0">
                <a:solidFill>
                  <a:srgbClr val="FFFFFF"/>
                </a:solidFill>
                <a:latin typeface="Comic Sans MS"/>
                <a:cs typeface="Comic Sans MS"/>
              </a:rPr>
              <a:t>sl</a:t>
            </a:r>
            <a:r>
              <a:rPr sz="3706" spc="-562" baseline="3968" dirty="0">
                <a:solidFill>
                  <a:srgbClr val="5E2908"/>
                </a:solidFill>
                <a:latin typeface="Comic Sans MS"/>
                <a:cs typeface="Comic Sans MS"/>
              </a:rPr>
              <a:t>r</a:t>
            </a:r>
            <a:r>
              <a:rPr sz="1588" spc="-375" dirty="0">
                <a:solidFill>
                  <a:srgbClr val="FFFFFF"/>
                </a:solidFill>
                <a:latin typeface="Comic Sans MS"/>
                <a:cs typeface="Comic Sans MS"/>
              </a:rPr>
              <a:t>id</a:t>
            </a:r>
            <a:r>
              <a:rPr sz="3706" spc="-562" baseline="3968" dirty="0">
                <a:solidFill>
                  <a:srgbClr val="5E2908"/>
                </a:solidFill>
                <a:latin typeface="Comic Sans MS"/>
                <a:cs typeface="Comic Sans MS"/>
              </a:rPr>
              <a:t>s</a:t>
            </a:r>
            <a:r>
              <a:rPr sz="1588" spc="-375" dirty="0">
                <a:solidFill>
                  <a:srgbClr val="FFFFFF"/>
                </a:solidFill>
                <a:latin typeface="Comic Sans MS"/>
                <a:cs typeface="Comic Sans MS"/>
              </a:rPr>
              <a:t>e </a:t>
            </a:r>
            <a:r>
              <a:rPr sz="1588" dirty="0">
                <a:solidFill>
                  <a:srgbClr val="FFFFFF"/>
                </a:solidFill>
                <a:latin typeface="Comic Sans MS"/>
                <a:cs typeface="Comic Sans MS"/>
              </a:rPr>
              <a:t>credit: </a:t>
            </a:r>
            <a:r>
              <a:rPr sz="1588" spc="-4" dirty="0">
                <a:solidFill>
                  <a:srgbClr val="FFFFFF"/>
                </a:solidFill>
                <a:latin typeface="Comic Sans MS"/>
                <a:cs typeface="Comic Sans MS"/>
              </a:rPr>
              <a:t>Fei-Fei, Fergus </a:t>
            </a:r>
            <a:r>
              <a:rPr sz="1588" dirty="0">
                <a:solidFill>
                  <a:srgbClr val="FFFFFF"/>
                </a:solidFill>
                <a:latin typeface="Comic Sans MS"/>
                <a:cs typeface="Comic Sans MS"/>
              </a:rPr>
              <a:t>&amp;</a:t>
            </a:r>
            <a:r>
              <a:rPr sz="1588" spc="-4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88" dirty="0">
                <a:solidFill>
                  <a:srgbClr val="FFFFFF"/>
                </a:solidFill>
                <a:latin typeface="Comic Sans MS"/>
                <a:cs typeface="Comic Sans MS"/>
              </a:rPr>
              <a:t>Torralba</a:t>
            </a:r>
            <a:endParaRPr sz="158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98496" y="1075765"/>
            <a:ext cx="2707620" cy="35634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1546412"/>
            <a:ext cx="2913529" cy="31600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61765" y="2891117"/>
            <a:ext cx="2672601" cy="35634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94204" y="526396"/>
            <a:ext cx="4472268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-4" dirty="0">
                <a:solidFill>
                  <a:srgbClr val="B90000"/>
                </a:solidFill>
              </a:rPr>
              <a:t>Challenges: viewpoint</a:t>
            </a:r>
            <a:r>
              <a:rPr spc="-31" dirty="0">
                <a:solidFill>
                  <a:srgbClr val="B90000"/>
                </a:solidFill>
              </a:rPr>
              <a:t> </a:t>
            </a:r>
            <a:r>
              <a:rPr spc="-4" dirty="0">
                <a:solidFill>
                  <a:srgbClr val="B90000"/>
                </a:solidFill>
              </a:rPr>
              <a:t>variation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07359" y="6160153"/>
            <a:ext cx="2296646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dirty="0">
                <a:solidFill>
                  <a:srgbClr val="5E2908"/>
                </a:solidFill>
                <a:latin typeface="Comic Sans MS"/>
                <a:cs typeface="Comic Sans MS"/>
              </a:rPr>
              <a:t>Michelangelo</a:t>
            </a:r>
            <a:r>
              <a:rPr sz="1588" spc="-44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588" spc="-4" dirty="0">
                <a:solidFill>
                  <a:srgbClr val="5E2908"/>
                </a:solidFill>
                <a:latin typeface="Comic Sans MS"/>
                <a:cs typeface="Comic Sans MS"/>
              </a:rPr>
              <a:t>1475-1564</a:t>
            </a:r>
            <a:endParaRPr sz="158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85752" y="6080311"/>
            <a:ext cx="3713629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dirty="0">
                <a:solidFill>
                  <a:srgbClr val="5E2908"/>
                </a:solidFill>
                <a:latin typeface="Comic Sans MS"/>
                <a:cs typeface="Comic Sans MS"/>
              </a:rPr>
              <a:t>slide credit: </a:t>
            </a:r>
            <a:r>
              <a:rPr sz="1588" spc="-4" dirty="0">
                <a:solidFill>
                  <a:srgbClr val="5E2908"/>
                </a:solidFill>
                <a:latin typeface="Comic Sans MS"/>
                <a:cs typeface="Comic Sans MS"/>
              </a:rPr>
              <a:t>Fei-Fei, Fergus </a:t>
            </a:r>
            <a:r>
              <a:rPr sz="1588" dirty="0">
                <a:solidFill>
                  <a:srgbClr val="5E2908"/>
                </a:solidFill>
                <a:latin typeface="Comic Sans MS"/>
                <a:cs typeface="Comic Sans MS"/>
              </a:rPr>
              <a:t>&amp;</a:t>
            </a:r>
            <a:r>
              <a:rPr sz="1588" spc="-40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588" dirty="0">
                <a:solidFill>
                  <a:srgbClr val="5E2908"/>
                </a:solidFill>
                <a:latin typeface="Comic Sans MS"/>
                <a:cs typeface="Comic Sans MS"/>
              </a:rPr>
              <a:t>Torralba</a:t>
            </a:r>
            <a:endParaRPr sz="158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DB47A-3A70-4FB3-A212-9DC290320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1215EE-2AE9-4402-A9A6-4E08E5193ECB}"/>
              </a:ext>
            </a:extLst>
          </p:cNvPr>
          <p:cNvSpPr/>
          <p:nvPr/>
        </p:nvSpPr>
        <p:spPr>
          <a:xfrm>
            <a:off x="3065735" y="1442383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Helvetica Neue"/>
              </a:rPr>
              <a:t>Jack </a:t>
            </a:r>
            <a:r>
              <a:rPr lang="en-US" dirty="0" err="1">
                <a:solidFill>
                  <a:srgbClr val="333333"/>
                </a:solidFill>
                <a:latin typeface="Helvetica Neue"/>
              </a:rPr>
              <a:t>Rasiel</a:t>
            </a:r>
            <a:endParaRPr lang="en-US" dirty="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17E332-AA63-474F-8581-EC6EE0FE2F4C}"/>
              </a:ext>
            </a:extLst>
          </p:cNvPr>
          <p:cNvSpPr/>
          <p:nvPr/>
        </p:nvSpPr>
        <p:spPr>
          <a:xfrm>
            <a:off x="3065735" y="184353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Helvetica Neue"/>
              </a:rPr>
              <a:t>Office Hours:</a:t>
            </a:r>
          </a:p>
          <a:p>
            <a:r>
              <a:rPr lang="en-US" dirty="0">
                <a:solidFill>
                  <a:srgbClr val="333333"/>
                </a:solidFill>
                <a:latin typeface="Helvetica Neue"/>
              </a:rPr>
              <a:t>Tu: 4:00pm – 6:00pm</a:t>
            </a:r>
          </a:p>
          <a:p>
            <a:r>
              <a:rPr lang="en-US" dirty="0">
                <a:solidFill>
                  <a:srgbClr val="333333"/>
                </a:solidFill>
                <a:latin typeface="Helvetica Neue"/>
              </a:rPr>
              <a:t>Location: AVW</a:t>
            </a:r>
          </a:p>
          <a:p>
            <a:r>
              <a:rPr lang="en-US" dirty="0">
                <a:solidFill>
                  <a:srgbClr val="333333"/>
                </a:solidFill>
                <a:latin typeface="Helvetica Neue"/>
              </a:rPr>
              <a:t>Email: jrasiel@cs.umd.edu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807A7D-9C34-4671-806D-3614CD1EC19E}"/>
              </a:ext>
            </a:extLst>
          </p:cNvPr>
          <p:cNvSpPr/>
          <p:nvPr/>
        </p:nvSpPr>
        <p:spPr>
          <a:xfrm>
            <a:off x="3124200" y="3842643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333333"/>
                </a:solidFill>
                <a:latin typeface="Helvetica Neue"/>
              </a:rPr>
              <a:t>Shlokk</a:t>
            </a:r>
            <a:r>
              <a:rPr lang="en-US" dirty="0">
                <a:solidFill>
                  <a:srgbClr val="333333"/>
                </a:solidFill>
                <a:latin typeface="Helvetica Neue"/>
              </a:rPr>
              <a:t> Mishra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A3F1B5-CC6E-4CD8-A496-D82408E736FC}"/>
              </a:ext>
            </a:extLst>
          </p:cNvPr>
          <p:cNvSpPr/>
          <p:nvPr/>
        </p:nvSpPr>
        <p:spPr>
          <a:xfrm>
            <a:off x="3124200" y="4215288"/>
            <a:ext cx="350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Helvetica Neue"/>
              </a:rPr>
              <a:t>Office Hours:</a:t>
            </a:r>
          </a:p>
          <a:p>
            <a:r>
              <a:rPr lang="en-US" dirty="0">
                <a:solidFill>
                  <a:srgbClr val="333333"/>
                </a:solidFill>
                <a:latin typeface="Helvetica Neue"/>
              </a:rPr>
              <a:t>We: 4:00pm - 6:00pm</a:t>
            </a:r>
          </a:p>
          <a:p>
            <a:r>
              <a:rPr lang="en-US" dirty="0">
                <a:solidFill>
                  <a:srgbClr val="333333"/>
                </a:solidFill>
                <a:latin typeface="Helvetica Neue"/>
              </a:rPr>
              <a:t>Location: AVW</a:t>
            </a:r>
          </a:p>
          <a:p>
            <a:r>
              <a:rPr lang="en-US" dirty="0">
                <a:solidFill>
                  <a:srgbClr val="333333"/>
                </a:solidFill>
                <a:latin typeface="Helvetica Neue"/>
              </a:rPr>
              <a:t>Email: shlokk@cs.umd.edu</a:t>
            </a:r>
          </a:p>
        </p:txBody>
      </p:sp>
      <p:pic>
        <p:nvPicPr>
          <p:cNvPr id="2050" name="Picture 2" descr="https://cmsc426spring2019.github.io/img/jack.jpg">
            <a:extLst>
              <a:ext uri="{FF2B5EF4-FFF2-40B4-BE49-F238E27FC236}">
                <a16:creationId xmlns:a16="http://schemas.microsoft.com/office/drawing/2014/main" id="{64F78ECF-B065-42E3-BB41-137D8F3FCA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63" y="1417638"/>
            <a:ext cx="1903903" cy="19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msc426spring2019.github.io/img/shlok.jpg">
            <a:extLst>
              <a:ext uri="{FF2B5EF4-FFF2-40B4-BE49-F238E27FC236}">
                <a16:creationId xmlns:a16="http://schemas.microsoft.com/office/drawing/2014/main" id="{692D8E15-F2E4-43E0-BF73-2EA69B3AD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92" y="3659863"/>
            <a:ext cx="1909638" cy="19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8677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4204" y="526396"/>
            <a:ext cx="3864909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824" spc="-4" dirty="0">
                <a:solidFill>
                  <a:srgbClr val="B90000"/>
                </a:solidFill>
              </a:rPr>
              <a:t>Challenges:</a:t>
            </a:r>
            <a:r>
              <a:rPr sz="2824" spc="-44" dirty="0">
                <a:solidFill>
                  <a:srgbClr val="B90000"/>
                </a:solidFill>
              </a:rPr>
              <a:t> </a:t>
            </a:r>
            <a:r>
              <a:rPr sz="2824" spc="-4" dirty="0">
                <a:solidFill>
                  <a:srgbClr val="B90000"/>
                </a:solidFill>
              </a:rPr>
              <a:t>illumination</a:t>
            </a:r>
            <a:endParaRPr sz="2824"/>
          </a:p>
        </p:txBody>
      </p:sp>
      <p:sp>
        <p:nvSpPr>
          <p:cNvPr id="3" name="object 3"/>
          <p:cNvSpPr txBox="1"/>
          <p:nvPr/>
        </p:nvSpPr>
        <p:spPr>
          <a:xfrm>
            <a:off x="5784476" y="6013076"/>
            <a:ext cx="2605368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dirty="0">
                <a:solidFill>
                  <a:srgbClr val="5E2908"/>
                </a:solidFill>
                <a:latin typeface="Comic Sans MS"/>
                <a:cs typeface="Comic Sans MS"/>
              </a:rPr>
              <a:t>image credit: </a:t>
            </a:r>
            <a:r>
              <a:rPr sz="1588" spc="-4" dirty="0">
                <a:solidFill>
                  <a:srgbClr val="5E2908"/>
                </a:solidFill>
                <a:latin typeface="Comic Sans MS"/>
                <a:cs typeface="Comic Sans MS"/>
              </a:rPr>
              <a:t>J.</a:t>
            </a:r>
            <a:r>
              <a:rPr sz="1588" spc="-62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588" spc="-4" dirty="0">
                <a:solidFill>
                  <a:srgbClr val="5E2908"/>
                </a:solidFill>
                <a:latin typeface="Comic Sans MS"/>
                <a:cs typeface="Comic Sans MS"/>
              </a:rPr>
              <a:t>Koenderink</a:t>
            </a:r>
            <a:endParaRPr sz="158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882" y="1411942"/>
            <a:ext cx="8068234" cy="31390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58353" y="470647"/>
            <a:ext cx="3487829" cy="59167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53235" y="403412"/>
            <a:ext cx="1815353" cy="2353235"/>
          </a:xfrm>
          <a:custGeom>
            <a:avLst/>
            <a:gdLst/>
            <a:ahLst/>
            <a:cxnLst/>
            <a:rect l="l" t="t" r="r" b="b"/>
            <a:pathLst>
              <a:path w="2057400" h="2667000">
                <a:moveTo>
                  <a:pt x="0" y="2667000"/>
                </a:moveTo>
                <a:lnTo>
                  <a:pt x="2057400" y="2667000"/>
                </a:lnTo>
                <a:lnTo>
                  <a:pt x="2057400" y="0"/>
                </a:lnTo>
                <a:lnTo>
                  <a:pt x="0" y="0"/>
                </a:lnTo>
                <a:lnTo>
                  <a:pt x="0" y="2667000"/>
                </a:lnTo>
                <a:close/>
              </a:path>
            </a:pathLst>
          </a:custGeom>
          <a:solidFill>
            <a:srgbClr val="C6E6E9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11014" y="593631"/>
            <a:ext cx="2822201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824" spc="-4" dirty="0">
                <a:solidFill>
                  <a:srgbClr val="B90000"/>
                </a:solidFill>
              </a:rPr>
              <a:t>Challenges:</a:t>
            </a:r>
            <a:r>
              <a:rPr sz="2824" spc="-75" dirty="0">
                <a:solidFill>
                  <a:srgbClr val="B90000"/>
                </a:solidFill>
              </a:rPr>
              <a:t> </a:t>
            </a:r>
            <a:r>
              <a:rPr sz="2824" spc="-4" dirty="0">
                <a:solidFill>
                  <a:srgbClr val="B90000"/>
                </a:solidFill>
              </a:rPr>
              <a:t>scale</a:t>
            </a:r>
            <a:endParaRPr sz="2824"/>
          </a:p>
        </p:txBody>
      </p:sp>
      <p:sp>
        <p:nvSpPr>
          <p:cNvPr id="5" name="object 5"/>
          <p:cNvSpPr txBox="1"/>
          <p:nvPr/>
        </p:nvSpPr>
        <p:spPr>
          <a:xfrm>
            <a:off x="4785752" y="6013076"/>
            <a:ext cx="3713629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dirty="0">
                <a:solidFill>
                  <a:srgbClr val="5E2908"/>
                </a:solidFill>
                <a:latin typeface="Comic Sans MS"/>
                <a:cs typeface="Comic Sans MS"/>
              </a:rPr>
              <a:t>slide credit: </a:t>
            </a:r>
            <a:r>
              <a:rPr sz="1588" spc="-4" dirty="0">
                <a:solidFill>
                  <a:srgbClr val="5E2908"/>
                </a:solidFill>
                <a:latin typeface="Comic Sans MS"/>
                <a:cs typeface="Comic Sans MS"/>
              </a:rPr>
              <a:t>Fei-Fei, Fergus </a:t>
            </a:r>
            <a:r>
              <a:rPr sz="1588" dirty="0">
                <a:solidFill>
                  <a:srgbClr val="5E2908"/>
                </a:solidFill>
                <a:latin typeface="Comic Sans MS"/>
                <a:cs typeface="Comic Sans MS"/>
              </a:rPr>
              <a:t>&amp;</a:t>
            </a:r>
            <a:r>
              <a:rPr sz="1588" spc="-40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588" dirty="0">
                <a:solidFill>
                  <a:srgbClr val="5E2908"/>
                </a:solidFill>
                <a:latin typeface="Comic Sans MS"/>
                <a:cs typeface="Comic Sans MS"/>
              </a:rPr>
              <a:t>Torralba</a:t>
            </a:r>
            <a:endParaRPr sz="158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2" y="1500188"/>
            <a:ext cx="8068234" cy="39458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4205" y="526396"/>
            <a:ext cx="4043643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824" spc="-4" dirty="0">
                <a:solidFill>
                  <a:srgbClr val="B90000"/>
                </a:solidFill>
              </a:rPr>
              <a:t>Challenges:</a:t>
            </a:r>
            <a:r>
              <a:rPr sz="2824" spc="-53" dirty="0">
                <a:solidFill>
                  <a:srgbClr val="B90000"/>
                </a:solidFill>
              </a:rPr>
              <a:t> </a:t>
            </a:r>
            <a:r>
              <a:rPr sz="2824" spc="-4" dirty="0">
                <a:solidFill>
                  <a:srgbClr val="B90000"/>
                </a:solidFill>
              </a:rPr>
              <a:t>deformation</a:t>
            </a:r>
            <a:endParaRPr sz="2824"/>
          </a:p>
        </p:txBody>
      </p:sp>
      <p:sp>
        <p:nvSpPr>
          <p:cNvPr id="4" name="object 4"/>
          <p:cNvSpPr txBox="1"/>
          <p:nvPr/>
        </p:nvSpPr>
        <p:spPr>
          <a:xfrm>
            <a:off x="809065" y="5609665"/>
            <a:ext cx="1639421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spc="-4" dirty="0">
                <a:solidFill>
                  <a:srgbClr val="5E2908"/>
                </a:solidFill>
                <a:latin typeface="Comic Sans MS"/>
                <a:cs typeface="Comic Sans MS"/>
              </a:rPr>
              <a:t>Xu, Beihong</a:t>
            </a:r>
            <a:r>
              <a:rPr sz="1588" spc="-53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588" dirty="0">
                <a:solidFill>
                  <a:srgbClr val="5E2908"/>
                </a:solidFill>
                <a:latin typeface="Comic Sans MS"/>
                <a:cs typeface="Comic Sans MS"/>
              </a:rPr>
              <a:t>1943</a:t>
            </a:r>
            <a:endParaRPr sz="158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75947" y="6112528"/>
            <a:ext cx="3713629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dirty="0">
                <a:solidFill>
                  <a:srgbClr val="5E2908"/>
                </a:solidFill>
                <a:latin typeface="Comic Sans MS"/>
                <a:cs typeface="Comic Sans MS"/>
              </a:rPr>
              <a:t>slide credit: </a:t>
            </a:r>
            <a:r>
              <a:rPr sz="1588" spc="-4" dirty="0">
                <a:solidFill>
                  <a:srgbClr val="5E2908"/>
                </a:solidFill>
                <a:latin typeface="Comic Sans MS"/>
                <a:cs typeface="Comic Sans MS"/>
              </a:rPr>
              <a:t>Fei-Fei, Fergus </a:t>
            </a:r>
            <a:r>
              <a:rPr sz="1588" dirty="0">
                <a:solidFill>
                  <a:srgbClr val="5E2908"/>
                </a:solidFill>
                <a:latin typeface="Comic Sans MS"/>
                <a:cs typeface="Comic Sans MS"/>
              </a:rPr>
              <a:t>&amp;</a:t>
            </a:r>
            <a:r>
              <a:rPr sz="1588" spc="-40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588" dirty="0">
                <a:solidFill>
                  <a:srgbClr val="5E2908"/>
                </a:solidFill>
                <a:latin typeface="Comic Sans MS"/>
                <a:cs typeface="Comic Sans MS"/>
              </a:rPr>
              <a:t>Torralba</a:t>
            </a:r>
            <a:endParaRPr sz="158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73275" y="403412"/>
            <a:ext cx="5032841" cy="6051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4205" y="526396"/>
            <a:ext cx="3478305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824" spc="-4" dirty="0">
                <a:solidFill>
                  <a:srgbClr val="B90000"/>
                </a:solidFill>
              </a:rPr>
              <a:t>Challenges:</a:t>
            </a:r>
            <a:r>
              <a:rPr sz="2824" spc="-44" dirty="0">
                <a:solidFill>
                  <a:srgbClr val="B90000"/>
                </a:solidFill>
              </a:rPr>
              <a:t> </a:t>
            </a:r>
            <a:r>
              <a:rPr sz="2824" spc="-4" dirty="0">
                <a:solidFill>
                  <a:srgbClr val="B90000"/>
                </a:solidFill>
              </a:rPr>
              <a:t>occlusion</a:t>
            </a:r>
            <a:endParaRPr sz="2824"/>
          </a:p>
        </p:txBody>
      </p:sp>
      <p:sp>
        <p:nvSpPr>
          <p:cNvPr id="4" name="object 4"/>
          <p:cNvSpPr txBox="1"/>
          <p:nvPr/>
        </p:nvSpPr>
        <p:spPr>
          <a:xfrm>
            <a:off x="2192991" y="6160153"/>
            <a:ext cx="1441076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spc="-4" dirty="0">
                <a:solidFill>
                  <a:srgbClr val="B83D00"/>
                </a:solidFill>
                <a:latin typeface="Comic Sans MS"/>
                <a:cs typeface="Comic Sans MS"/>
              </a:rPr>
              <a:t>Magritte,</a:t>
            </a:r>
            <a:r>
              <a:rPr sz="1588" spc="-44" dirty="0">
                <a:solidFill>
                  <a:srgbClr val="B83D00"/>
                </a:solidFill>
                <a:latin typeface="Comic Sans MS"/>
                <a:cs typeface="Comic Sans MS"/>
              </a:rPr>
              <a:t> </a:t>
            </a:r>
            <a:r>
              <a:rPr sz="1588" spc="-4" dirty="0">
                <a:solidFill>
                  <a:srgbClr val="B83D00"/>
                </a:solidFill>
                <a:latin typeface="Comic Sans MS"/>
                <a:cs typeface="Comic Sans MS"/>
              </a:rPr>
              <a:t>1957</a:t>
            </a:r>
            <a:endParaRPr sz="158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75947" y="6090116"/>
            <a:ext cx="3713629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dirty="0">
                <a:solidFill>
                  <a:srgbClr val="FFFFFF"/>
                </a:solidFill>
                <a:latin typeface="Comic Sans MS"/>
                <a:cs typeface="Comic Sans MS"/>
              </a:rPr>
              <a:t>slide credit: </a:t>
            </a:r>
            <a:r>
              <a:rPr sz="1588" spc="-4" dirty="0">
                <a:solidFill>
                  <a:srgbClr val="FFFFFF"/>
                </a:solidFill>
                <a:latin typeface="Comic Sans MS"/>
                <a:cs typeface="Comic Sans MS"/>
              </a:rPr>
              <a:t>Fei-Fei, Fergus </a:t>
            </a:r>
            <a:r>
              <a:rPr sz="1588" dirty="0">
                <a:solidFill>
                  <a:srgbClr val="FFFFFF"/>
                </a:solidFill>
                <a:latin typeface="Comic Sans MS"/>
                <a:cs typeface="Comic Sans MS"/>
              </a:rPr>
              <a:t>&amp;</a:t>
            </a:r>
            <a:r>
              <a:rPr sz="1588" spc="-4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88" dirty="0">
                <a:solidFill>
                  <a:srgbClr val="FFFFFF"/>
                </a:solidFill>
                <a:latin typeface="Comic Sans MS"/>
                <a:cs typeface="Comic Sans MS"/>
              </a:rPr>
              <a:t>Torralba</a:t>
            </a:r>
            <a:endParaRPr sz="158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4205" y="499782"/>
            <a:ext cx="5178799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824" spc="-4" dirty="0">
                <a:solidFill>
                  <a:srgbClr val="B90000"/>
                </a:solidFill>
              </a:rPr>
              <a:t>Challenges: background</a:t>
            </a:r>
            <a:r>
              <a:rPr sz="2824" spc="-26" dirty="0">
                <a:solidFill>
                  <a:srgbClr val="B90000"/>
                </a:solidFill>
              </a:rPr>
              <a:t> </a:t>
            </a:r>
            <a:r>
              <a:rPr sz="2824" spc="-4" dirty="0">
                <a:solidFill>
                  <a:srgbClr val="B90000"/>
                </a:solidFill>
              </a:rPr>
              <a:t>clutter</a:t>
            </a:r>
            <a:endParaRPr sz="2824"/>
          </a:p>
        </p:txBody>
      </p:sp>
      <p:sp>
        <p:nvSpPr>
          <p:cNvPr id="3" name="object 3"/>
          <p:cNvSpPr/>
          <p:nvPr/>
        </p:nvSpPr>
        <p:spPr>
          <a:xfrm>
            <a:off x="1344706" y="1075765"/>
            <a:ext cx="6723528" cy="53788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4205" y="575421"/>
            <a:ext cx="2747122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-4" dirty="0">
                <a:solidFill>
                  <a:srgbClr val="B83D00"/>
                </a:solidFill>
              </a:rPr>
              <a:t>Challenges:</a:t>
            </a:r>
            <a:r>
              <a:rPr spc="-66" dirty="0">
                <a:solidFill>
                  <a:srgbClr val="B83D00"/>
                </a:solidFill>
              </a:rPr>
              <a:t> </a:t>
            </a:r>
            <a:r>
              <a:rPr spc="-4" dirty="0">
                <a:solidFill>
                  <a:srgbClr val="B83D00"/>
                </a:solidFill>
              </a:rPr>
              <a:t>Motion</a:t>
            </a:r>
          </a:p>
        </p:txBody>
      </p:sp>
      <p:sp>
        <p:nvSpPr>
          <p:cNvPr id="3" name="object 3"/>
          <p:cNvSpPr/>
          <p:nvPr/>
        </p:nvSpPr>
        <p:spPr>
          <a:xfrm>
            <a:off x="806824" y="1252256"/>
            <a:ext cx="7555564" cy="49333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4870" y="775447"/>
            <a:ext cx="5719482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-4" dirty="0"/>
              <a:t>Challenges: object </a:t>
            </a:r>
            <a:r>
              <a:rPr dirty="0"/>
              <a:t>intra-class</a:t>
            </a:r>
            <a:r>
              <a:rPr spc="-44" dirty="0"/>
              <a:t> </a:t>
            </a:r>
            <a:r>
              <a:rPr spc="-4" dirty="0"/>
              <a:t>variation</a:t>
            </a:r>
          </a:p>
        </p:txBody>
      </p:sp>
      <p:sp>
        <p:nvSpPr>
          <p:cNvPr id="3" name="object 3"/>
          <p:cNvSpPr/>
          <p:nvPr/>
        </p:nvSpPr>
        <p:spPr>
          <a:xfrm>
            <a:off x="1008529" y="4027114"/>
            <a:ext cx="1636059" cy="20842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81382" y="1605243"/>
            <a:ext cx="2554941" cy="18825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74059" y="1479177"/>
            <a:ext cx="1977838" cy="21599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11094" y="4296056"/>
            <a:ext cx="2400980" cy="17747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85647" y="3986810"/>
            <a:ext cx="2090056" cy="21245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85752" y="6157352"/>
            <a:ext cx="3713629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dirty="0">
                <a:solidFill>
                  <a:srgbClr val="5E2908"/>
                </a:solidFill>
                <a:latin typeface="Comic Sans MS"/>
                <a:cs typeface="Comic Sans MS"/>
              </a:rPr>
              <a:t>slide credit: </a:t>
            </a:r>
            <a:r>
              <a:rPr sz="1588" spc="-4" dirty="0">
                <a:solidFill>
                  <a:srgbClr val="5E2908"/>
                </a:solidFill>
                <a:latin typeface="Comic Sans MS"/>
                <a:cs typeface="Comic Sans MS"/>
              </a:rPr>
              <a:t>Fei-Fei, Fergus </a:t>
            </a:r>
            <a:r>
              <a:rPr sz="1588" dirty="0">
                <a:solidFill>
                  <a:srgbClr val="5E2908"/>
                </a:solidFill>
                <a:latin typeface="Comic Sans MS"/>
                <a:cs typeface="Comic Sans MS"/>
              </a:rPr>
              <a:t>&amp;</a:t>
            </a:r>
            <a:r>
              <a:rPr sz="1588" spc="-40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588" dirty="0">
                <a:solidFill>
                  <a:srgbClr val="5E2908"/>
                </a:solidFill>
                <a:latin typeface="Comic Sans MS"/>
                <a:cs typeface="Comic Sans MS"/>
              </a:rPr>
              <a:t>Torralba</a:t>
            </a:r>
            <a:endParaRPr sz="158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94529" y="1610846"/>
            <a:ext cx="2017059" cy="19526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25588" y="3697941"/>
            <a:ext cx="2420471" cy="24204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25588" y="1075765"/>
            <a:ext cx="2420471" cy="24204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47765" y="3697940"/>
            <a:ext cx="2420469" cy="24204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647765" y="1075765"/>
            <a:ext cx="2420469" cy="24204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65176" y="2958352"/>
            <a:ext cx="672353" cy="672353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0" y="380999"/>
                </a:moveTo>
                <a:lnTo>
                  <a:pt x="2968" y="333208"/>
                </a:lnTo>
                <a:lnTo>
                  <a:pt x="11636" y="287187"/>
                </a:lnTo>
                <a:lnTo>
                  <a:pt x="25645" y="243295"/>
                </a:lnTo>
                <a:lnTo>
                  <a:pt x="44640" y="201889"/>
                </a:lnTo>
                <a:lnTo>
                  <a:pt x="68262" y="163326"/>
                </a:lnTo>
                <a:lnTo>
                  <a:pt x="96155" y="127962"/>
                </a:lnTo>
                <a:lnTo>
                  <a:pt x="127962" y="96155"/>
                </a:lnTo>
                <a:lnTo>
                  <a:pt x="163326" y="68262"/>
                </a:lnTo>
                <a:lnTo>
                  <a:pt x="201890" y="44640"/>
                </a:lnTo>
                <a:lnTo>
                  <a:pt x="243296" y="25645"/>
                </a:lnTo>
                <a:lnTo>
                  <a:pt x="287187" y="11636"/>
                </a:lnTo>
                <a:lnTo>
                  <a:pt x="333208" y="2968"/>
                </a:lnTo>
                <a:lnTo>
                  <a:pt x="380999" y="0"/>
                </a:lnTo>
                <a:lnTo>
                  <a:pt x="428791" y="2968"/>
                </a:lnTo>
                <a:lnTo>
                  <a:pt x="474811" y="11636"/>
                </a:lnTo>
                <a:lnTo>
                  <a:pt x="518703" y="25645"/>
                </a:lnTo>
                <a:lnTo>
                  <a:pt x="560109" y="44640"/>
                </a:lnTo>
                <a:lnTo>
                  <a:pt x="598673" y="68262"/>
                </a:lnTo>
                <a:lnTo>
                  <a:pt x="634037" y="96155"/>
                </a:lnTo>
                <a:lnTo>
                  <a:pt x="665844" y="127962"/>
                </a:lnTo>
                <a:lnTo>
                  <a:pt x="693737" y="163326"/>
                </a:lnTo>
                <a:lnTo>
                  <a:pt x="717359" y="201889"/>
                </a:lnTo>
                <a:lnTo>
                  <a:pt x="736354" y="243295"/>
                </a:lnTo>
                <a:lnTo>
                  <a:pt x="750363" y="287187"/>
                </a:lnTo>
                <a:lnTo>
                  <a:pt x="759031" y="333208"/>
                </a:lnTo>
                <a:lnTo>
                  <a:pt x="761999" y="380999"/>
                </a:lnTo>
                <a:lnTo>
                  <a:pt x="759031" y="428791"/>
                </a:lnTo>
                <a:lnTo>
                  <a:pt x="750363" y="474811"/>
                </a:lnTo>
                <a:lnTo>
                  <a:pt x="736354" y="518703"/>
                </a:lnTo>
                <a:lnTo>
                  <a:pt x="717359" y="560109"/>
                </a:lnTo>
                <a:lnTo>
                  <a:pt x="693737" y="598673"/>
                </a:lnTo>
                <a:lnTo>
                  <a:pt x="665844" y="634037"/>
                </a:lnTo>
                <a:lnTo>
                  <a:pt x="634037" y="665844"/>
                </a:lnTo>
                <a:lnTo>
                  <a:pt x="598673" y="693737"/>
                </a:lnTo>
                <a:lnTo>
                  <a:pt x="560109" y="717359"/>
                </a:lnTo>
                <a:lnTo>
                  <a:pt x="518703" y="736354"/>
                </a:lnTo>
                <a:lnTo>
                  <a:pt x="474811" y="750363"/>
                </a:lnTo>
                <a:lnTo>
                  <a:pt x="428791" y="759031"/>
                </a:lnTo>
                <a:lnTo>
                  <a:pt x="380999" y="761999"/>
                </a:lnTo>
                <a:lnTo>
                  <a:pt x="333208" y="759031"/>
                </a:lnTo>
                <a:lnTo>
                  <a:pt x="287187" y="750363"/>
                </a:lnTo>
                <a:lnTo>
                  <a:pt x="243296" y="736354"/>
                </a:lnTo>
                <a:lnTo>
                  <a:pt x="201890" y="717359"/>
                </a:lnTo>
                <a:lnTo>
                  <a:pt x="163326" y="693737"/>
                </a:lnTo>
                <a:lnTo>
                  <a:pt x="127962" y="665844"/>
                </a:lnTo>
                <a:lnTo>
                  <a:pt x="96155" y="634037"/>
                </a:lnTo>
                <a:lnTo>
                  <a:pt x="68262" y="598673"/>
                </a:lnTo>
                <a:lnTo>
                  <a:pt x="44640" y="560109"/>
                </a:lnTo>
                <a:lnTo>
                  <a:pt x="25645" y="518703"/>
                </a:lnTo>
                <a:lnTo>
                  <a:pt x="11636" y="474811"/>
                </a:lnTo>
                <a:lnTo>
                  <a:pt x="2968" y="428791"/>
                </a:lnTo>
                <a:lnTo>
                  <a:pt x="0" y="380999"/>
                </a:lnTo>
                <a:close/>
              </a:path>
            </a:pathLst>
          </a:custGeom>
          <a:ln w="28574">
            <a:solidFill>
              <a:srgbClr val="FF4C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03058" y="2689411"/>
            <a:ext cx="672353" cy="672353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0" y="380999"/>
                </a:moveTo>
                <a:lnTo>
                  <a:pt x="2968" y="333208"/>
                </a:lnTo>
                <a:lnTo>
                  <a:pt x="11636" y="287187"/>
                </a:lnTo>
                <a:lnTo>
                  <a:pt x="25645" y="243295"/>
                </a:lnTo>
                <a:lnTo>
                  <a:pt x="44640" y="201889"/>
                </a:lnTo>
                <a:lnTo>
                  <a:pt x="68262" y="163326"/>
                </a:lnTo>
                <a:lnTo>
                  <a:pt x="96155" y="127962"/>
                </a:lnTo>
                <a:lnTo>
                  <a:pt x="127962" y="96155"/>
                </a:lnTo>
                <a:lnTo>
                  <a:pt x="163326" y="68262"/>
                </a:lnTo>
                <a:lnTo>
                  <a:pt x="201890" y="44640"/>
                </a:lnTo>
                <a:lnTo>
                  <a:pt x="243296" y="25645"/>
                </a:lnTo>
                <a:lnTo>
                  <a:pt x="287187" y="11636"/>
                </a:lnTo>
                <a:lnTo>
                  <a:pt x="333208" y="2968"/>
                </a:lnTo>
                <a:lnTo>
                  <a:pt x="380999" y="0"/>
                </a:lnTo>
                <a:lnTo>
                  <a:pt x="428791" y="2968"/>
                </a:lnTo>
                <a:lnTo>
                  <a:pt x="474811" y="11636"/>
                </a:lnTo>
                <a:lnTo>
                  <a:pt x="518703" y="25645"/>
                </a:lnTo>
                <a:lnTo>
                  <a:pt x="560109" y="44640"/>
                </a:lnTo>
                <a:lnTo>
                  <a:pt x="598673" y="68262"/>
                </a:lnTo>
                <a:lnTo>
                  <a:pt x="634037" y="96155"/>
                </a:lnTo>
                <a:lnTo>
                  <a:pt x="665844" y="127962"/>
                </a:lnTo>
                <a:lnTo>
                  <a:pt x="693737" y="163326"/>
                </a:lnTo>
                <a:lnTo>
                  <a:pt x="717359" y="201889"/>
                </a:lnTo>
                <a:lnTo>
                  <a:pt x="736354" y="243295"/>
                </a:lnTo>
                <a:lnTo>
                  <a:pt x="750363" y="287187"/>
                </a:lnTo>
                <a:lnTo>
                  <a:pt x="759031" y="333208"/>
                </a:lnTo>
                <a:lnTo>
                  <a:pt x="761999" y="380999"/>
                </a:lnTo>
                <a:lnTo>
                  <a:pt x="759031" y="428791"/>
                </a:lnTo>
                <a:lnTo>
                  <a:pt x="750363" y="474811"/>
                </a:lnTo>
                <a:lnTo>
                  <a:pt x="736354" y="518703"/>
                </a:lnTo>
                <a:lnTo>
                  <a:pt x="717359" y="560109"/>
                </a:lnTo>
                <a:lnTo>
                  <a:pt x="693737" y="598673"/>
                </a:lnTo>
                <a:lnTo>
                  <a:pt x="665844" y="634037"/>
                </a:lnTo>
                <a:lnTo>
                  <a:pt x="634037" y="665844"/>
                </a:lnTo>
                <a:lnTo>
                  <a:pt x="598673" y="693737"/>
                </a:lnTo>
                <a:lnTo>
                  <a:pt x="560109" y="717359"/>
                </a:lnTo>
                <a:lnTo>
                  <a:pt x="518703" y="736354"/>
                </a:lnTo>
                <a:lnTo>
                  <a:pt x="474811" y="750363"/>
                </a:lnTo>
                <a:lnTo>
                  <a:pt x="428791" y="759031"/>
                </a:lnTo>
                <a:lnTo>
                  <a:pt x="380999" y="761999"/>
                </a:lnTo>
                <a:lnTo>
                  <a:pt x="333208" y="759031"/>
                </a:lnTo>
                <a:lnTo>
                  <a:pt x="287187" y="750363"/>
                </a:lnTo>
                <a:lnTo>
                  <a:pt x="243296" y="736354"/>
                </a:lnTo>
                <a:lnTo>
                  <a:pt x="201890" y="717359"/>
                </a:lnTo>
                <a:lnTo>
                  <a:pt x="163326" y="693737"/>
                </a:lnTo>
                <a:lnTo>
                  <a:pt x="127962" y="665844"/>
                </a:lnTo>
                <a:lnTo>
                  <a:pt x="96155" y="634037"/>
                </a:lnTo>
                <a:lnTo>
                  <a:pt x="68262" y="598673"/>
                </a:lnTo>
                <a:lnTo>
                  <a:pt x="44640" y="560109"/>
                </a:lnTo>
                <a:lnTo>
                  <a:pt x="25645" y="518703"/>
                </a:lnTo>
                <a:lnTo>
                  <a:pt x="11636" y="474811"/>
                </a:lnTo>
                <a:lnTo>
                  <a:pt x="2968" y="428791"/>
                </a:lnTo>
                <a:lnTo>
                  <a:pt x="0" y="380999"/>
                </a:lnTo>
                <a:close/>
              </a:path>
            </a:pathLst>
          </a:custGeom>
          <a:ln w="28574">
            <a:solidFill>
              <a:srgbClr val="FF4C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83940" y="1479176"/>
            <a:ext cx="672353" cy="672353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0" y="380999"/>
                </a:moveTo>
                <a:lnTo>
                  <a:pt x="2968" y="333208"/>
                </a:lnTo>
                <a:lnTo>
                  <a:pt x="11636" y="287187"/>
                </a:lnTo>
                <a:lnTo>
                  <a:pt x="25645" y="243296"/>
                </a:lnTo>
                <a:lnTo>
                  <a:pt x="44640" y="201890"/>
                </a:lnTo>
                <a:lnTo>
                  <a:pt x="68262" y="163326"/>
                </a:lnTo>
                <a:lnTo>
                  <a:pt x="96155" y="127962"/>
                </a:lnTo>
                <a:lnTo>
                  <a:pt x="127962" y="96155"/>
                </a:lnTo>
                <a:lnTo>
                  <a:pt x="163326" y="68262"/>
                </a:lnTo>
                <a:lnTo>
                  <a:pt x="201889" y="44640"/>
                </a:lnTo>
                <a:lnTo>
                  <a:pt x="243295" y="25645"/>
                </a:lnTo>
                <a:lnTo>
                  <a:pt x="287187" y="11636"/>
                </a:lnTo>
                <a:lnTo>
                  <a:pt x="333208" y="2968"/>
                </a:lnTo>
                <a:lnTo>
                  <a:pt x="380999" y="0"/>
                </a:lnTo>
                <a:lnTo>
                  <a:pt x="428791" y="2968"/>
                </a:lnTo>
                <a:lnTo>
                  <a:pt x="474811" y="11636"/>
                </a:lnTo>
                <a:lnTo>
                  <a:pt x="518703" y="25645"/>
                </a:lnTo>
                <a:lnTo>
                  <a:pt x="560109" y="44640"/>
                </a:lnTo>
                <a:lnTo>
                  <a:pt x="598673" y="68262"/>
                </a:lnTo>
                <a:lnTo>
                  <a:pt x="634037" y="96155"/>
                </a:lnTo>
                <a:lnTo>
                  <a:pt x="665844" y="127962"/>
                </a:lnTo>
                <a:lnTo>
                  <a:pt x="693737" y="163326"/>
                </a:lnTo>
                <a:lnTo>
                  <a:pt x="717359" y="201890"/>
                </a:lnTo>
                <a:lnTo>
                  <a:pt x="736354" y="243296"/>
                </a:lnTo>
                <a:lnTo>
                  <a:pt x="750363" y="287187"/>
                </a:lnTo>
                <a:lnTo>
                  <a:pt x="759031" y="333208"/>
                </a:lnTo>
                <a:lnTo>
                  <a:pt x="761999" y="380999"/>
                </a:lnTo>
                <a:lnTo>
                  <a:pt x="759031" y="428791"/>
                </a:lnTo>
                <a:lnTo>
                  <a:pt x="750363" y="474812"/>
                </a:lnTo>
                <a:lnTo>
                  <a:pt x="736354" y="518704"/>
                </a:lnTo>
                <a:lnTo>
                  <a:pt x="717359" y="560110"/>
                </a:lnTo>
                <a:lnTo>
                  <a:pt x="693737" y="598673"/>
                </a:lnTo>
                <a:lnTo>
                  <a:pt x="665844" y="634037"/>
                </a:lnTo>
                <a:lnTo>
                  <a:pt x="634037" y="665844"/>
                </a:lnTo>
                <a:lnTo>
                  <a:pt x="598673" y="693737"/>
                </a:lnTo>
                <a:lnTo>
                  <a:pt x="560109" y="717359"/>
                </a:lnTo>
                <a:lnTo>
                  <a:pt x="518703" y="736354"/>
                </a:lnTo>
                <a:lnTo>
                  <a:pt x="474811" y="750363"/>
                </a:lnTo>
                <a:lnTo>
                  <a:pt x="428791" y="759031"/>
                </a:lnTo>
                <a:lnTo>
                  <a:pt x="380999" y="761999"/>
                </a:lnTo>
                <a:lnTo>
                  <a:pt x="333208" y="759031"/>
                </a:lnTo>
                <a:lnTo>
                  <a:pt x="287187" y="750363"/>
                </a:lnTo>
                <a:lnTo>
                  <a:pt x="243295" y="736354"/>
                </a:lnTo>
                <a:lnTo>
                  <a:pt x="201889" y="717359"/>
                </a:lnTo>
                <a:lnTo>
                  <a:pt x="163326" y="693737"/>
                </a:lnTo>
                <a:lnTo>
                  <a:pt x="127962" y="665844"/>
                </a:lnTo>
                <a:lnTo>
                  <a:pt x="96155" y="634037"/>
                </a:lnTo>
                <a:lnTo>
                  <a:pt x="68262" y="598673"/>
                </a:lnTo>
                <a:lnTo>
                  <a:pt x="44640" y="560110"/>
                </a:lnTo>
                <a:lnTo>
                  <a:pt x="25645" y="518704"/>
                </a:lnTo>
                <a:lnTo>
                  <a:pt x="11636" y="474812"/>
                </a:lnTo>
                <a:lnTo>
                  <a:pt x="2968" y="428791"/>
                </a:lnTo>
                <a:lnTo>
                  <a:pt x="0" y="380999"/>
                </a:lnTo>
                <a:close/>
              </a:path>
            </a:pathLst>
          </a:custGeom>
          <a:ln w="28574">
            <a:solidFill>
              <a:srgbClr val="FF4C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60058" y="4975411"/>
            <a:ext cx="672353" cy="672353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0" y="380999"/>
                </a:moveTo>
                <a:lnTo>
                  <a:pt x="2968" y="333208"/>
                </a:lnTo>
                <a:lnTo>
                  <a:pt x="11636" y="287187"/>
                </a:lnTo>
                <a:lnTo>
                  <a:pt x="25645" y="243296"/>
                </a:lnTo>
                <a:lnTo>
                  <a:pt x="44640" y="201890"/>
                </a:lnTo>
                <a:lnTo>
                  <a:pt x="68262" y="163326"/>
                </a:lnTo>
                <a:lnTo>
                  <a:pt x="96155" y="127962"/>
                </a:lnTo>
                <a:lnTo>
                  <a:pt x="127962" y="96155"/>
                </a:lnTo>
                <a:lnTo>
                  <a:pt x="163326" y="68262"/>
                </a:lnTo>
                <a:lnTo>
                  <a:pt x="201889" y="44640"/>
                </a:lnTo>
                <a:lnTo>
                  <a:pt x="243295" y="25645"/>
                </a:lnTo>
                <a:lnTo>
                  <a:pt x="287187" y="11636"/>
                </a:lnTo>
                <a:lnTo>
                  <a:pt x="333208" y="2968"/>
                </a:lnTo>
                <a:lnTo>
                  <a:pt x="380999" y="0"/>
                </a:lnTo>
                <a:lnTo>
                  <a:pt x="428791" y="2968"/>
                </a:lnTo>
                <a:lnTo>
                  <a:pt x="474811" y="11636"/>
                </a:lnTo>
                <a:lnTo>
                  <a:pt x="518703" y="25645"/>
                </a:lnTo>
                <a:lnTo>
                  <a:pt x="560109" y="44640"/>
                </a:lnTo>
                <a:lnTo>
                  <a:pt x="598673" y="68262"/>
                </a:lnTo>
                <a:lnTo>
                  <a:pt x="634037" y="96155"/>
                </a:lnTo>
                <a:lnTo>
                  <a:pt x="665844" y="127962"/>
                </a:lnTo>
                <a:lnTo>
                  <a:pt x="693737" y="163326"/>
                </a:lnTo>
                <a:lnTo>
                  <a:pt x="717359" y="201890"/>
                </a:lnTo>
                <a:lnTo>
                  <a:pt x="736354" y="243296"/>
                </a:lnTo>
                <a:lnTo>
                  <a:pt x="750363" y="287187"/>
                </a:lnTo>
                <a:lnTo>
                  <a:pt x="759031" y="333208"/>
                </a:lnTo>
                <a:lnTo>
                  <a:pt x="761999" y="380999"/>
                </a:lnTo>
                <a:lnTo>
                  <a:pt x="759031" y="428791"/>
                </a:lnTo>
                <a:lnTo>
                  <a:pt x="750363" y="474811"/>
                </a:lnTo>
                <a:lnTo>
                  <a:pt x="736354" y="518703"/>
                </a:lnTo>
                <a:lnTo>
                  <a:pt x="717359" y="560109"/>
                </a:lnTo>
                <a:lnTo>
                  <a:pt x="693737" y="598673"/>
                </a:lnTo>
                <a:lnTo>
                  <a:pt x="665844" y="634037"/>
                </a:lnTo>
                <a:lnTo>
                  <a:pt x="634037" y="665844"/>
                </a:lnTo>
                <a:lnTo>
                  <a:pt x="598673" y="693737"/>
                </a:lnTo>
                <a:lnTo>
                  <a:pt x="560109" y="717359"/>
                </a:lnTo>
                <a:lnTo>
                  <a:pt x="518703" y="736354"/>
                </a:lnTo>
                <a:lnTo>
                  <a:pt x="474811" y="750363"/>
                </a:lnTo>
                <a:lnTo>
                  <a:pt x="428791" y="759031"/>
                </a:lnTo>
                <a:lnTo>
                  <a:pt x="380999" y="761999"/>
                </a:lnTo>
                <a:lnTo>
                  <a:pt x="333208" y="759031"/>
                </a:lnTo>
                <a:lnTo>
                  <a:pt x="287187" y="750363"/>
                </a:lnTo>
                <a:lnTo>
                  <a:pt x="243295" y="736354"/>
                </a:lnTo>
                <a:lnTo>
                  <a:pt x="201889" y="717359"/>
                </a:lnTo>
                <a:lnTo>
                  <a:pt x="163326" y="693737"/>
                </a:lnTo>
                <a:lnTo>
                  <a:pt x="127962" y="665844"/>
                </a:lnTo>
                <a:lnTo>
                  <a:pt x="96155" y="634037"/>
                </a:lnTo>
                <a:lnTo>
                  <a:pt x="68262" y="598673"/>
                </a:lnTo>
                <a:lnTo>
                  <a:pt x="44640" y="560109"/>
                </a:lnTo>
                <a:lnTo>
                  <a:pt x="25645" y="518703"/>
                </a:lnTo>
                <a:lnTo>
                  <a:pt x="11636" y="474811"/>
                </a:lnTo>
                <a:lnTo>
                  <a:pt x="2968" y="428791"/>
                </a:lnTo>
                <a:lnTo>
                  <a:pt x="0" y="380999"/>
                </a:lnTo>
                <a:close/>
              </a:path>
            </a:pathLst>
          </a:custGeom>
          <a:ln w="28574">
            <a:solidFill>
              <a:srgbClr val="FF4C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235823" y="5244352"/>
            <a:ext cx="672353" cy="672353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0" y="380999"/>
                </a:moveTo>
                <a:lnTo>
                  <a:pt x="2968" y="333208"/>
                </a:lnTo>
                <a:lnTo>
                  <a:pt x="11636" y="287187"/>
                </a:lnTo>
                <a:lnTo>
                  <a:pt x="25645" y="243296"/>
                </a:lnTo>
                <a:lnTo>
                  <a:pt x="44640" y="201890"/>
                </a:lnTo>
                <a:lnTo>
                  <a:pt x="68262" y="163326"/>
                </a:lnTo>
                <a:lnTo>
                  <a:pt x="96155" y="127962"/>
                </a:lnTo>
                <a:lnTo>
                  <a:pt x="127962" y="96155"/>
                </a:lnTo>
                <a:lnTo>
                  <a:pt x="163326" y="68262"/>
                </a:lnTo>
                <a:lnTo>
                  <a:pt x="201890" y="44640"/>
                </a:lnTo>
                <a:lnTo>
                  <a:pt x="243296" y="25645"/>
                </a:lnTo>
                <a:lnTo>
                  <a:pt x="287187" y="11636"/>
                </a:lnTo>
                <a:lnTo>
                  <a:pt x="333208" y="2968"/>
                </a:lnTo>
                <a:lnTo>
                  <a:pt x="380999" y="0"/>
                </a:lnTo>
                <a:lnTo>
                  <a:pt x="428791" y="2968"/>
                </a:lnTo>
                <a:lnTo>
                  <a:pt x="474811" y="11636"/>
                </a:lnTo>
                <a:lnTo>
                  <a:pt x="518703" y="25645"/>
                </a:lnTo>
                <a:lnTo>
                  <a:pt x="560109" y="44640"/>
                </a:lnTo>
                <a:lnTo>
                  <a:pt x="598673" y="68262"/>
                </a:lnTo>
                <a:lnTo>
                  <a:pt x="634037" y="96155"/>
                </a:lnTo>
                <a:lnTo>
                  <a:pt x="665844" y="127962"/>
                </a:lnTo>
                <a:lnTo>
                  <a:pt x="693737" y="163326"/>
                </a:lnTo>
                <a:lnTo>
                  <a:pt x="717359" y="201890"/>
                </a:lnTo>
                <a:lnTo>
                  <a:pt x="736354" y="243296"/>
                </a:lnTo>
                <a:lnTo>
                  <a:pt x="750363" y="287187"/>
                </a:lnTo>
                <a:lnTo>
                  <a:pt x="759031" y="333208"/>
                </a:lnTo>
                <a:lnTo>
                  <a:pt x="761999" y="380999"/>
                </a:lnTo>
                <a:lnTo>
                  <a:pt x="759031" y="428791"/>
                </a:lnTo>
                <a:lnTo>
                  <a:pt x="750363" y="474811"/>
                </a:lnTo>
                <a:lnTo>
                  <a:pt x="736354" y="518703"/>
                </a:lnTo>
                <a:lnTo>
                  <a:pt x="717359" y="560109"/>
                </a:lnTo>
                <a:lnTo>
                  <a:pt x="693737" y="598673"/>
                </a:lnTo>
                <a:lnTo>
                  <a:pt x="665844" y="634037"/>
                </a:lnTo>
                <a:lnTo>
                  <a:pt x="634037" y="665844"/>
                </a:lnTo>
                <a:lnTo>
                  <a:pt x="598673" y="693737"/>
                </a:lnTo>
                <a:lnTo>
                  <a:pt x="560109" y="717359"/>
                </a:lnTo>
                <a:lnTo>
                  <a:pt x="518703" y="736354"/>
                </a:lnTo>
                <a:lnTo>
                  <a:pt x="474811" y="750363"/>
                </a:lnTo>
                <a:lnTo>
                  <a:pt x="428791" y="759031"/>
                </a:lnTo>
                <a:lnTo>
                  <a:pt x="380999" y="761999"/>
                </a:lnTo>
                <a:lnTo>
                  <a:pt x="333208" y="759031"/>
                </a:lnTo>
                <a:lnTo>
                  <a:pt x="287187" y="750363"/>
                </a:lnTo>
                <a:lnTo>
                  <a:pt x="243296" y="736354"/>
                </a:lnTo>
                <a:lnTo>
                  <a:pt x="201890" y="717359"/>
                </a:lnTo>
                <a:lnTo>
                  <a:pt x="163326" y="693737"/>
                </a:lnTo>
                <a:lnTo>
                  <a:pt x="127962" y="665844"/>
                </a:lnTo>
                <a:lnTo>
                  <a:pt x="96155" y="634037"/>
                </a:lnTo>
                <a:lnTo>
                  <a:pt x="68262" y="598673"/>
                </a:lnTo>
                <a:lnTo>
                  <a:pt x="44640" y="560109"/>
                </a:lnTo>
                <a:lnTo>
                  <a:pt x="25645" y="518703"/>
                </a:lnTo>
                <a:lnTo>
                  <a:pt x="11636" y="474811"/>
                </a:lnTo>
                <a:lnTo>
                  <a:pt x="2968" y="428791"/>
                </a:lnTo>
                <a:lnTo>
                  <a:pt x="0" y="380999"/>
                </a:lnTo>
                <a:close/>
              </a:path>
            </a:pathLst>
          </a:custGeom>
          <a:ln w="28574">
            <a:solidFill>
              <a:srgbClr val="FF4C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70293" y="4571999"/>
            <a:ext cx="672353" cy="672353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0" y="380999"/>
                </a:moveTo>
                <a:lnTo>
                  <a:pt x="2968" y="333208"/>
                </a:lnTo>
                <a:lnTo>
                  <a:pt x="11636" y="287187"/>
                </a:lnTo>
                <a:lnTo>
                  <a:pt x="25645" y="243296"/>
                </a:lnTo>
                <a:lnTo>
                  <a:pt x="44640" y="201890"/>
                </a:lnTo>
                <a:lnTo>
                  <a:pt x="68262" y="163326"/>
                </a:lnTo>
                <a:lnTo>
                  <a:pt x="96155" y="127962"/>
                </a:lnTo>
                <a:lnTo>
                  <a:pt x="127962" y="96155"/>
                </a:lnTo>
                <a:lnTo>
                  <a:pt x="163326" y="68262"/>
                </a:lnTo>
                <a:lnTo>
                  <a:pt x="201890" y="44640"/>
                </a:lnTo>
                <a:lnTo>
                  <a:pt x="243296" y="25645"/>
                </a:lnTo>
                <a:lnTo>
                  <a:pt x="287187" y="11636"/>
                </a:lnTo>
                <a:lnTo>
                  <a:pt x="333208" y="2968"/>
                </a:lnTo>
                <a:lnTo>
                  <a:pt x="380999" y="0"/>
                </a:lnTo>
                <a:lnTo>
                  <a:pt x="428791" y="2968"/>
                </a:lnTo>
                <a:lnTo>
                  <a:pt x="474811" y="11636"/>
                </a:lnTo>
                <a:lnTo>
                  <a:pt x="518703" y="25645"/>
                </a:lnTo>
                <a:lnTo>
                  <a:pt x="560109" y="44640"/>
                </a:lnTo>
                <a:lnTo>
                  <a:pt x="598673" y="68262"/>
                </a:lnTo>
                <a:lnTo>
                  <a:pt x="634037" y="96155"/>
                </a:lnTo>
                <a:lnTo>
                  <a:pt x="665844" y="127962"/>
                </a:lnTo>
                <a:lnTo>
                  <a:pt x="693737" y="163326"/>
                </a:lnTo>
                <a:lnTo>
                  <a:pt x="717359" y="201890"/>
                </a:lnTo>
                <a:lnTo>
                  <a:pt x="736354" y="243296"/>
                </a:lnTo>
                <a:lnTo>
                  <a:pt x="750363" y="287187"/>
                </a:lnTo>
                <a:lnTo>
                  <a:pt x="759031" y="333208"/>
                </a:lnTo>
                <a:lnTo>
                  <a:pt x="761999" y="380999"/>
                </a:lnTo>
                <a:lnTo>
                  <a:pt x="759031" y="428791"/>
                </a:lnTo>
                <a:lnTo>
                  <a:pt x="750363" y="474811"/>
                </a:lnTo>
                <a:lnTo>
                  <a:pt x="736354" y="518703"/>
                </a:lnTo>
                <a:lnTo>
                  <a:pt x="717359" y="560109"/>
                </a:lnTo>
                <a:lnTo>
                  <a:pt x="693737" y="598673"/>
                </a:lnTo>
                <a:lnTo>
                  <a:pt x="665844" y="634037"/>
                </a:lnTo>
                <a:lnTo>
                  <a:pt x="634037" y="665844"/>
                </a:lnTo>
                <a:lnTo>
                  <a:pt x="598673" y="693737"/>
                </a:lnTo>
                <a:lnTo>
                  <a:pt x="560109" y="717359"/>
                </a:lnTo>
                <a:lnTo>
                  <a:pt x="518703" y="736354"/>
                </a:lnTo>
                <a:lnTo>
                  <a:pt x="474811" y="750363"/>
                </a:lnTo>
                <a:lnTo>
                  <a:pt x="428791" y="759031"/>
                </a:lnTo>
                <a:lnTo>
                  <a:pt x="380999" y="761999"/>
                </a:lnTo>
                <a:lnTo>
                  <a:pt x="333208" y="759031"/>
                </a:lnTo>
                <a:lnTo>
                  <a:pt x="287187" y="750363"/>
                </a:lnTo>
                <a:lnTo>
                  <a:pt x="243296" y="736354"/>
                </a:lnTo>
                <a:lnTo>
                  <a:pt x="201890" y="717359"/>
                </a:lnTo>
                <a:lnTo>
                  <a:pt x="163326" y="693737"/>
                </a:lnTo>
                <a:lnTo>
                  <a:pt x="127962" y="665844"/>
                </a:lnTo>
                <a:lnTo>
                  <a:pt x="96155" y="634037"/>
                </a:lnTo>
                <a:lnTo>
                  <a:pt x="68262" y="598673"/>
                </a:lnTo>
                <a:lnTo>
                  <a:pt x="44640" y="560109"/>
                </a:lnTo>
                <a:lnTo>
                  <a:pt x="25645" y="518703"/>
                </a:lnTo>
                <a:lnTo>
                  <a:pt x="11636" y="474811"/>
                </a:lnTo>
                <a:lnTo>
                  <a:pt x="2968" y="428791"/>
                </a:lnTo>
                <a:lnTo>
                  <a:pt x="0" y="380999"/>
                </a:lnTo>
                <a:close/>
              </a:path>
            </a:pathLst>
          </a:custGeom>
          <a:ln w="28574">
            <a:solidFill>
              <a:srgbClr val="FF4C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49470" y="5446058"/>
            <a:ext cx="672353" cy="672353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0" y="380999"/>
                </a:moveTo>
                <a:lnTo>
                  <a:pt x="2968" y="333208"/>
                </a:lnTo>
                <a:lnTo>
                  <a:pt x="11636" y="287187"/>
                </a:lnTo>
                <a:lnTo>
                  <a:pt x="25645" y="243296"/>
                </a:lnTo>
                <a:lnTo>
                  <a:pt x="44640" y="201890"/>
                </a:lnTo>
                <a:lnTo>
                  <a:pt x="68262" y="163326"/>
                </a:lnTo>
                <a:lnTo>
                  <a:pt x="96155" y="127962"/>
                </a:lnTo>
                <a:lnTo>
                  <a:pt x="127962" y="96155"/>
                </a:lnTo>
                <a:lnTo>
                  <a:pt x="163326" y="68262"/>
                </a:lnTo>
                <a:lnTo>
                  <a:pt x="201889" y="44640"/>
                </a:lnTo>
                <a:lnTo>
                  <a:pt x="243295" y="25645"/>
                </a:lnTo>
                <a:lnTo>
                  <a:pt x="287187" y="11636"/>
                </a:lnTo>
                <a:lnTo>
                  <a:pt x="333208" y="2968"/>
                </a:lnTo>
                <a:lnTo>
                  <a:pt x="380999" y="0"/>
                </a:lnTo>
                <a:lnTo>
                  <a:pt x="428791" y="2968"/>
                </a:lnTo>
                <a:lnTo>
                  <a:pt x="474811" y="11636"/>
                </a:lnTo>
                <a:lnTo>
                  <a:pt x="518703" y="25645"/>
                </a:lnTo>
                <a:lnTo>
                  <a:pt x="560109" y="44640"/>
                </a:lnTo>
                <a:lnTo>
                  <a:pt x="598673" y="68262"/>
                </a:lnTo>
                <a:lnTo>
                  <a:pt x="634037" y="96155"/>
                </a:lnTo>
                <a:lnTo>
                  <a:pt x="665844" y="127962"/>
                </a:lnTo>
                <a:lnTo>
                  <a:pt x="693737" y="163326"/>
                </a:lnTo>
                <a:lnTo>
                  <a:pt x="717359" y="201890"/>
                </a:lnTo>
                <a:lnTo>
                  <a:pt x="736354" y="243296"/>
                </a:lnTo>
                <a:lnTo>
                  <a:pt x="750363" y="287187"/>
                </a:lnTo>
                <a:lnTo>
                  <a:pt x="759031" y="333208"/>
                </a:lnTo>
                <a:lnTo>
                  <a:pt x="761999" y="380999"/>
                </a:lnTo>
                <a:lnTo>
                  <a:pt x="759031" y="428791"/>
                </a:lnTo>
                <a:lnTo>
                  <a:pt x="750363" y="474811"/>
                </a:lnTo>
                <a:lnTo>
                  <a:pt x="736354" y="518703"/>
                </a:lnTo>
                <a:lnTo>
                  <a:pt x="717359" y="560109"/>
                </a:lnTo>
                <a:lnTo>
                  <a:pt x="693737" y="598673"/>
                </a:lnTo>
                <a:lnTo>
                  <a:pt x="665844" y="634037"/>
                </a:lnTo>
                <a:lnTo>
                  <a:pt x="634037" y="665844"/>
                </a:lnTo>
                <a:lnTo>
                  <a:pt x="598673" y="693737"/>
                </a:lnTo>
                <a:lnTo>
                  <a:pt x="560109" y="717359"/>
                </a:lnTo>
                <a:lnTo>
                  <a:pt x="518703" y="736354"/>
                </a:lnTo>
                <a:lnTo>
                  <a:pt x="474811" y="750363"/>
                </a:lnTo>
                <a:lnTo>
                  <a:pt x="428791" y="759031"/>
                </a:lnTo>
                <a:lnTo>
                  <a:pt x="380999" y="761999"/>
                </a:lnTo>
                <a:lnTo>
                  <a:pt x="333208" y="759031"/>
                </a:lnTo>
                <a:lnTo>
                  <a:pt x="287187" y="750363"/>
                </a:lnTo>
                <a:lnTo>
                  <a:pt x="243295" y="736354"/>
                </a:lnTo>
                <a:lnTo>
                  <a:pt x="201889" y="717359"/>
                </a:lnTo>
                <a:lnTo>
                  <a:pt x="163326" y="693737"/>
                </a:lnTo>
                <a:lnTo>
                  <a:pt x="127962" y="665844"/>
                </a:lnTo>
                <a:lnTo>
                  <a:pt x="96155" y="634037"/>
                </a:lnTo>
                <a:lnTo>
                  <a:pt x="68262" y="598673"/>
                </a:lnTo>
                <a:lnTo>
                  <a:pt x="44640" y="560109"/>
                </a:lnTo>
                <a:lnTo>
                  <a:pt x="25645" y="518703"/>
                </a:lnTo>
                <a:lnTo>
                  <a:pt x="11636" y="474811"/>
                </a:lnTo>
                <a:lnTo>
                  <a:pt x="2968" y="428791"/>
                </a:lnTo>
                <a:lnTo>
                  <a:pt x="0" y="380999"/>
                </a:lnTo>
                <a:close/>
              </a:path>
            </a:pathLst>
          </a:custGeom>
          <a:ln w="28574">
            <a:solidFill>
              <a:srgbClr val="FF4C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54587" y="5446058"/>
            <a:ext cx="672353" cy="672353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0" y="380999"/>
                </a:moveTo>
                <a:lnTo>
                  <a:pt x="2968" y="333208"/>
                </a:lnTo>
                <a:lnTo>
                  <a:pt x="11636" y="287187"/>
                </a:lnTo>
                <a:lnTo>
                  <a:pt x="25645" y="243296"/>
                </a:lnTo>
                <a:lnTo>
                  <a:pt x="44640" y="201890"/>
                </a:lnTo>
                <a:lnTo>
                  <a:pt x="68262" y="163326"/>
                </a:lnTo>
                <a:lnTo>
                  <a:pt x="96155" y="127962"/>
                </a:lnTo>
                <a:lnTo>
                  <a:pt x="127962" y="96155"/>
                </a:lnTo>
                <a:lnTo>
                  <a:pt x="163326" y="68262"/>
                </a:lnTo>
                <a:lnTo>
                  <a:pt x="201890" y="44640"/>
                </a:lnTo>
                <a:lnTo>
                  <a:pt x="243296" y="25645"/>
                </a:lnTo>
                <a:lnTo>
                  <a:pt x="287187" y="11636"/>
                </a:lnTo>
                <a:lnTo>
                  <a:pt x="333208" y="2968"/>
                </a:lnTo>
                <a:lnTo>
                  <a:pt x="380999" y="0"/>
                </a:lnTo>
                <a:lnTo>
                  <a:pt x="428791" y="2968"/>
                </a:lnTo>
                <a:lnTo>
                  <a:pt x="474811" y="11636"/>
                </a:lnTo>
                <a:lnTo>
                  <a:pt x="518703" y="25645"/>
                </a:lnTo>
                <a:lnTo>
                  <a:pt x="560109" y="44640"/>
                </a:lnTo>
                <a:lnTo>
                  <a:pt x="598673" y="68262"/>
                </a:lnTo>
                <a:lnTo>
                  <a:pt x="634037" y="96155"/>
                </a:lnTo>
                <a:lnTo>
                  <a:pt x="665844" y="127962"/>
                </a:lnTo>
                <a:lnTo>
                  <a:pt x="693737" y="163326"/>
                </a:lnTo>
                <a:lnTo>
                  <a:pt x="717359" y="201890"/>
                </a:lnTo>
                <a:lnTo>
                  <a:pt x="736354" y="243296"/>
                </a:lnTo>
                <a:lnTo>
                  <a:pt x="750363" y="287187"/>
                </a:lnTo>
                <a:lnTo>
                  <a:pt x="759031" y="333208"/>
                </a:lnTo>
                <a:lnTo>
                  <a:pt x="761999" y="380999"/>
                </a:lnTo>
                <a:lnTo>
                  <a:pt x="759031" y="428791"/>
                </a:lnTo>
                <a:lnTo>
                  <a:pt x="750363" y="474811"/>
                </a:lnTo>
                <a:lnTo>
                  <a:pt x="736354" y="518703"/>
                </a:lnTo>
                <a:lnTo>
                  <a:pt x="717359" y="560109"/>
                </a:lnTo>
                <a:lnTo>
                  <a:pt x="693737" y="598673"/>
                </a:lnTo>
                <a:lnTo>
                  <a:pt x="665844" y="634037"/>
                </a:lnTo>
                <a:lnTo>
                  <a:pt x="634037" y="665844"/>
                </a:lnTo>
                <a:lnTo>
                  <a:pt x="598673" y="693737"/>
                </a:lnTo>
                <a:lnTo>
                  <a:pt x="560109" y="717359"/>
                </a:lnTo>
                <a:lnTo>
                  <a:pt x="518703" y="736354"/>
                </a:lnTo>
                <a:lnTo>
                  <a:pt x="474811" y="750363"/>
                </a:lnTo>
                <a:lnTo>
                  <a:pt x="428791" y="759031"/>
                </a:lnTo>
                <a:lnTo>
                  <a:pt x="380999" y="761999"/>
                </a:lnTo>
                <a:lnTo>
                  <a:pt x="333208" y="759031"/>
                </a:lnTo>
                <a:lnTo>
                  <a:pt x="287187" y="750363"/>
                </a:lnTo>
                <a:lnTo>
                  <a:pt x="243296" y="736354"/>
                </a:lnTo>
                <a:lnTo>
                  <a:pt x="201890" y="717359"/>
                </a:lnTo>
                <a:lnTo>
                  <a:pt x="163326" y="693737"/>
                </a:lnTo>
                <a:lnTo>
                  <a:pt x="127962" y="665844"/>
                </a:lnTo>
                <a:lnTo>
                  <a:pt x="96155" y="634037"/>
                </a:lnTo>
                <a:lnTo>
                  <a:pt x="68262" y="598673"/>
                </a:lnTo>
                <a:lnTo>
                  <a:pt x="44640" y="560109"/>
                </a:lnTo>
                <a:lnTo>
                  <a:pt x="25645" y="518703"/>
                </a:lnTo>
                <a:lnTo>
                  <a:pt x="11636" y="474811"/>
                </a:lnTo>
                <a:lnTo>
                  <a:pt x="2968" y="428791"/>
                </a:lnTo>
                <a:lnTo>
                  <a:pt x="0" y="380999"/>
                </a:lnTo>
                <a:close/>
              </a:path>
            </a:pathLst>
          </a:custGeom>
          <a:ln w="28574">
            <a:solidFill>
              <a:srgbClr val="FF4C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79177" y="3227294"/>
            <a:ext cx="668150" cy="4174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375863" y="519813"/>
            <a:ext cx="3993776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  <a:tabLst>
                <a:tab pos="1822174" algn="l"/>
              </a:tabLst>
            </a:pPr>
            <a:r>
              <a:rPr spc="-4" dirty="0"/>
              <a:t>Challenges:	local</a:t>
            </a:r>
            <a:r>
              <a:rPr spc="-44" dirty="0"/>
              <a:t> </a:t>
            </a:r>
            <a:r>
              <a:rPr spc="-4" dirty="0"/>
              <a:t>ambiguity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775947" y="6147546"/>
            <a:ext cx="3713629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dirty="0">
                <a:solidFill>
                  <a:srgbClr val="5E2908"/>
                </a:solidFill>
                <a:latin typeface="Comic Sans MS"/>
                <a:cs typeface="Comic Sans MS"/>
              </a:rPr>
              <a:t>slide credit: </a:t>
            </a:r>
            <a:r>
              <a:rPr sz="1588" spc="-4" dirty="0">
                <a:solidFill>
                  <a:srgbClr val="5E2908"/>
                </a:solidFill>
                <a:latin typeface="Comic Sans MS"/>
                <a:cs typeface="Comic Sans MS"/>
              </a:rPr>
              <a:t>Fei-Fei, Fergus </a:t>
            </a:r>
            <a:r>
              <a:rPr sz="1588" dirty="0">
                <a:solidFill>
                  <a:srgbClr val="5E2908"/>
                </a:solidFill>
                <a:latin typeface="Comic Sans MS"/>
                <a:cs typeface="Comic Sans MS"/>
              </a:rPr>
              <a:t>&amp;</a:t>
            </a:r>
            <a:r>
              <a:rPr sz="1588" spc="-40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588" dirty="0">
                <a:solidFill>
                  <a:srgbClr val="5E2908"/>
                </a:solidFill>
                <a:latin typeface="Comic Sans MS"/>
                <a:cs typeface="Comic Sans MS"/>
              </a:rPr>
              <a:t>Torralba</a:t>
            </a:r>
            <a:endParaRPr sz="158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4225" y="708212"/>
            <a:ext cx="4160744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-4" dirty="0"/>
              <a:t>Challenges </a:t>
            </a:r>
            <a:r>
              <a:rPr dirty="0"/>
              <a:t>or</a:t>
            </a:r>
            <a:r>
              <a:rPr spc="-13" dirty="0"/>
              <a:t> </a:t>
            </a:r>
            <a:r>
              <a:rPr spc="-4" dirty="0"/>
              <a:t>opportunities?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41829" y="1306606"/>
            <a:ext cx="7440706" cy="1057481"/>
          </a:xfrm>
          <a:prstGeom prst="rect">
            <a:avLst/>
          </a:prstGeom>
        </p:spPr>
        <p:txBody>
          <a:bodyPr vert="horz" wrap="square" lIns="0" tIns="8965" rIns="0" bIns="0" rtlCol="0">
            <a:spAutoFit/>
          </a:bodyPr>
          <a:lstStyle/>
          <a:p>
            <a:pPr marL="313781" marR="4483" indent="-302575" defTabSz="806867">
              <a:lnSpc>
                <a:spcPct val="100699"/>
              </a:lnSpc>
              <a:spcBef>
                <a:spcPts val="71"/>
              </a:spcBef>
              <a:buFontTx/>
              <a:buChar char="•"/>
              <a:tabLst>
                <a:tab pos="313221" algn="l"/>
                <a:tab pos="313781" algn="l"/>
              </a:tabLst>
            </a:pP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Images are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confusing, </a:t>
            </a: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but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they also reveal the structure  </a:t>
            </a: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of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the world through numerous</a:t>
            </a: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cues</a:t>
            </a:r>
            <a:endParaRPr sz="2118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313781" indent="-302575" defTabSz="806867">
              <a:spcBef>
                <a:spcPts val="525"/>
              </a:spcBef>
              <a:buFontTx/>
              <a:buChar char="•"/>
              <a:tabLst>
                <a:tab pos="313221" algn="l"/>
                <a:tab pos="313781" algn="l"/>
              </a:tabLst>
            </a:pP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Our </a:t>
            </a: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job is to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interpret the</a:t>
            </a: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cues!</a:t>
            </a:r>
            <a:endParaRPr sz="211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92823" y="2468096"/>
            <a:ext cx="2991969" cy="37847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84477" y="6106925"/>
            <a:ext cx="2698376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dirty="0">
                <a:solidFill>
                  <a:srgbClr val="5E2908"/>
                </a:solidFill>
                <a:latin typeface="Comic Sans MS"/>
                <a:cs typeface="Comic Sans MS"/>
              </a:rPr>
              <a:t>Image source: </a:t>
            </a:r>
            <a:r>
              <a:rPr sz="1588" spc="-4" dirty="0">
                <a:solidFill>
                  <a:srgbClr val="5E2908"/>
                </a:solidFill>
                <a:latin typeface="Comic Sans MS"/>
                <a:cs typeface="Comic Sans MS"/>
              </a:rPr>
              <a:t>J.</a:t>
            </a:r>
            <a:r>
              <a:rPr sz="1588" spc="-62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588" spc="-4" dirty="0">
                <a:solidFill>
                  <a:srgbClr val="5E2908"/>
                </a:solidFill>
                <a:latin typeface="Comic Sans MS"/>
                <a:cs typeface="Comic Sans MS"/>
              </a:rPr>
              <a:t>Koenderink</a:t>
            </a:r>
            <a:endParaRPr sz="158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08410" y="1225280"/>
            <a:ext cx="4532219" cy="412481"/>
          </a:xfrm>
          <a:prstGeom prst="rect">
            <a:avLst/>
          </a:prstGeom>
        </p:spPr>
        <p:txBody>
          <a:bodyPr vert="horz" wrap="square" lIns="0" tIns="31937" rIns="0" bIns="0" rtlCol="0">
            <a:spAutoFit/>
          </a:bodyPr>
          <a:lstStyle/>
          <a:p>
            <a:pPr defTabSz="806867">
              <a:spcBef>
                <a:spcPts val="251"/>
              </a:spcBef>
            </a:pPr>
            <a:r>
              <a:rPr sz="2471" dirty="0">
                <a:solidFill>
                  <a:srgbClr val="CC3300"/>
                </a:solidFill>
                <a:latin typeface="Comic Sans MS"/>
                <a:cs typeface="Comic Sans MS"/>
              </a:rPr>
              <a:t>Depth </a:t>
            </a:r>
            <a:r>
              <a:rPr sz="2471" spc="-4" dirty="0">
                <a:solidFill>
                  <a:srgbClr val="CC3300"/>
                </a:solidFill>
                <a:latin typeface="Comic Sans MS"/>
                <a:cs typeface="Comic Sans MS"/>
              </a:rPr>
              <a:t>cues: Linear</a:t>
            </a:r>
            <a:r>
              <a:rPr sz="2471" spc="-18" dirty="0">
                <a:solidFill>
                  <a:srgbClr val="CC3300"/>
                </a:solidFill>
                <a:latin typeface="Comic Sans MS"/>
                <a:cs typeface="Comic Sans MS"/>
              </a:rPr>
              <a:t> </a:t>
            </a:r>
            <a:r>
              <a:rPr sz="2471" spc="-4" dirty="0">
                <a:solidFill>
                  <a:srgbClr val="CC3300"/>
                </a:solidFill>
                <a:latin typeface="Comic Sans MS"/>
                <a:cs typeface="Comic Sans MS"/>
              </a:rPr>
              <a:t>perspective</a:t>
            </a:r>
            <a:endParaRPr sz="2471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39588" y="1063158"/>
            <a:ext cx="7664822" cy="53914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Four projects,  and three homework assignments (programming + discussion): in groups of three</a:t>
            </a:r>
          </a:p>
          <a:p>
            <a:r>
              <a:rPr lang="en-US" dirty="0"/>
              <a:t>Midterm exam: in class</a:t>
            </a:r>
          </a:p>
          <a:p>
            <a:r>
              <a:rPr lang="en-US" dirty="0"/>
              <a:t>All information available from the </a:t>
            </a:r>
            <a:r>
              <a:rPr lang="en-US" dirty="0">
                <a:hlinkClick r:id="rId2"/>
              </a:rPr>
              <a:t>Website</a:t>
            </a:r>
            <a:endParaRPr lang="en-US" dirty="0"/>
          </a:p>
          <a:p>
            <a:r>
              <a:rPr lang="en-US" dirty="0"/>
              <a:t>Grading</a:t>
            </a:r>
          </a:p>
          <a:p>
            <a:pPr lvl="1"/>
            <a:r>
              <a:rPr lang="en-US" dirty="0"/>
              <a:t>Projects 50 %</a:t>
            </a:r>
          </a:p>
          <a:p>
            <a:pPr lvl="1"/>
            <a:r>
              <a:rPr lang="en-US" dirty="0"/>
              <a:t>Homework 25%</a:t>
            </a:r>
          </a:p>
          <a:p>
            <a:pPr lvl="1"/>
            <a:r>
              <a:rPr lang="en-US" dirty="0" err="1"/>
              <a:t>MidTerm</a:t>
            </a:r>
            <a:r>
              <a:rPr lang="en-US" dirty="0"/>
              <a:t> 20%</a:t>
            </a:r>
          </a:p>
          <a:p>
            <a:pPr lvl="1"/>
            <a:r>
              <a:rPr lang="en-US" dirty="0"/>
              <a:t>Class Participation 5%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5890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9210" y="1225280"/>
            <a:ext cx="4510368" cy="412481"/>
          </a:xfrm>
          <a:prstGeom prst="rect">
            <a:avLst/>
          </a:prstGeom>
        </p:spPr>
        <p:txBody>
          <a:bodyPr vert="horz" wrap="square" lIns="0" tIns="31937" rIns="0" bIns="0" rtlCol="0">
            <a:spAutoFit/>
          </a:bodyPr>
          <a:lstStyle/>
          <a:p>
            <a:pPr defTabSz="806867">
              <a:spcBef>
                <a:spcPts val="251"/>
              </a:spcBef>
            </a:pPr>
            <a:r>
              <a:rPr sz="2471" dirty="0">
                <a:solidFill>
                  <a:srgbClr val="CC3300"/>
                </a:solidFill>
                <a:latin typeface="Comic Sans MS"/>
                <a:cs typeface="Comic Sans MS"/>
              </a:rPr>
              <a:t>Depth </a:t>
            </a:r>
            <a:r>
              <a:rPr sz="2471" spc="-4" dirty="0">
                <a:solidFill>
                  <a:srgbClr val="CC3300"/>
                </a:solidFill>
                <a:latin typeface="Comic Sans MS"/>
                <a:cs typeface="Comic Sans MS"/>
              </a:rPr>
              <a:t>cues: Aerial</a:t>
            </a:r>
            <a:r>
              <a:rPr sz="2471" spc="-22" dirty="0">
                <a:solidFill>
                  <a:srgbClr val="CC3300"/>
                </a:solidFill>
                <a:latin typeface="Comic Sans MS"/>
                <a:cs typeface="Comic Sans MS"/>
              </a:rPr>
              <a:t> </a:t>
            </a:r>
            <a:r>
              <a:rPr sz="2471" spc="-4" dirty="0">
                <a:solidFill>
                  <a:srgbClr val="CC3300"/>
                </a:solidFill>
                <a:latin typeface="Comic Sans MS"/>
                <a:cs typeface="Comic Sans MS"/>
              </a:rPr>
              <a:t>perspective</a:t>
            </a:r>
            <a:endParaRPr sz="2471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41294" y="1008529"/>
            <a:ext cx="7261410" cy="54460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93668" y="1225280"/>
            <a:ext cx="4361329" cy="412481"/>
          </a:xfrm>
          <a:prstGeom prst="rect">
            <a:avLst/>
          </a:prstGeom>
        </p:spPr>
        <p:txBody>
          <a:bodyPr vert="horz" wrap="square" lIns="0" tIns="31937" rIns="0" bIns="0" rtlCol="0">
            <a:spAutoFit/>
          </a:bodyPr>
          <a:lstStyle/>
          <a:p>
            <a:pPr defTabSz="806867">
              <a:spcBef>
                <a:spcPts val="251"/>
              </a:spcBef>
            </a:pPr>
            <a:r>
              <a:rPr sz="2471" spc="-4" dirty="0">
                <a:solidFill>
                  <a:srgbClr val="CC3300"/>
                </a:solidFill>
                <a:latin typeface="Comic Sans MS"/>
                <a:cs typeface="Comic Sans MS"/>
              </a:rPr>
              <a:t>Shape cues: Texture</a:t>
            </a:r>
            <a:r>
              <a:rPr sz="2471" spc="-9" dirty="0">
                <a:solidFill>
                  <a:srgbClr val="CC3300"/>
                </a:solidFill>
                <a:latin typeface="Comic Sans MS"/>
                <a:cs typeface="Comic Sans MS"/>
              </a:rPr>
              <a:t> </a:t>
            </a:r>
            <a:r>
              <a:rPr sz="2471" spc="-4" dirty="0">
                <a:solidFill>
                  <a:srgbClr val="CC3300"/>
                </a:solidFill>
                <a:latin typeface="Comic Sans MS"/>
                <a:cs typeface="Comic Sans MS"/>
              </a:rPr>
              <a:t>gradient</a:t>
            </a:r>
            <a:endParaRPr sz="2471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41294" y="958102"/>
            <a:ext cx="7328645" cy="54964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85998" y="1225280"/>
            <a:ext cx="1769968" cy="412481"/>
          </a:xfrm>
          <a:prstGeom prst="rect">
            <a:avLst/>
          </a:prstGeom>
        </p:spPr>
        <p:txBody>
          <a:bodyPr vert="horz" wrap="square" lIns="0" tIns="31937" rIns="0" bIns="0" rtlCol="0">
            <a:spAutoFit/>
          </a:bodyPr>
          <a:lstStyle/>
          <a:p>
            <a:pPr defTabSz="806867">
              <a:spcBef>
                <a:spcPts val="251"/>
              </a:spcBef>
            </a:pPr>
            <a:r>
              <a:rPr sz="2471" spc="-4" dirty="0">
                <a:solidFill>
                  <a:srgbClr val="CC3300"/>
                </a:solidFill>
                <a:latin typeface="Comic Sans MS"/>
                <a:cs typeface="Comic Sans MS"/>
              </a:rPr>
              <a:t>Shape and</a:t>
            </a:r>
            <a:r>
              <a:rPr sz="2471" spc="-66" dirty="0">
                <a:solidFill>
                  <a:srgbClr val="CC3300"/>
                </a:solidFill>
                <a:latin typeface="Comic Sans MS"/>
                <a:cs typeface="Comic Sans MS"/>
              </a:rPr>
              <a:t> </a:t>
            </a:r>
            <a:r>
              <a:rPr sz="2471" spc="-4" dirty="0">
                <a:solidFill>
                  <a:srgbClr val="CC3300"/>
                </a:solidFill>
                <a:latin typeface="Comic Sans MS"/>
                <a:cs typeface="Comic Sans MS"/>
              </a:rPr>
              <a:t>li</a:t>
            </a:r>
            <a:endParaRPr sz="2471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55506" y="1225280"/>
            <a:ext cx="3007099" cy="412481"/>
          </a:xfrm>
          <a:prstGeom prst="rect">
            <a:avLst/>
          </a:prstGeom>
        </p:spPr>
        <p:txBody>
          <a:bodyPr vert="horz" wrap="square" lIns="0" tIns="31937" rIns="0" bIns="0" rtlCol="0">
            <a:spAutoFit/>
          </a:bodyPr>
          <a:lstStyle/>
          <a:p>
            <a:pPr defTabSz="806867">
              <a:spcBef>
                <a:spcPts val="251"/>
              </a:spcBef>
            </a:pPr>
            <a:r>
              <a:rPr sz="2471" spc="-4" dirty="0">
                <a:solidFill>
                  <a:srgbClr val="CC3300"/>
                </a:solidFill>
                <a:latin typeface="Comic Sans MS"/>
                <a:cs typeface="Comic Sans MS"/>
              </a:rPr>
              <a:t>ghting cues:</a:t>
            </a:r>
            <a:r>
              <a:rPr sz="2471" spc="-40" dirty="0">
                <a:solidFill>
                  <a:srgbClr val="CC3300"/>
                </a:solidFill>
                <a:latin typeface="Comic Sans MS"/>
                <a:cs typeface="Comic Sans MS"/>
              </a:rPr>
              <a:t> </a:t>
            </a:r>
            <a:r>
              <a:rPr sz="2471" spc="-4" dirty="0">
                <a:solidFill>
                  <a:srgbClr val="CC3300"/>
                </a:solidFill>
                <a:latin typeface="Comic Sans MS"/>
                <a:cs typeface="Comic Sans MS"/>
              </a:rPr>
              <a:t>Shading</a:t>
            </a:r>
            <a:endParaRPr sz="2471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6824" y="1210235"/>
            <a:ext cx="7597586" cy="45047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99399" y="6147546"/>
            <a:ext cx="2092138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dirty="0">
                <a:solidFill>
                  <a:srgbClr val="5E2908"/>
                </a:solidFill>
                <a:latin typeface="Comic Sans MS"/>
                <a:cs typeface="Comic Sans MS"/>
              </a:rPr>
              <a:t>Source: </a:t>
            </a:r>
            <a:r>
              <a:rPr sz="1588" spc="-4" dirty="0">
                <a:solidFill>
                  <a:srgbClr val="5E2908"/>
                </a:solidFill>
                <a:latin typeface="Comic Sans MS"/>
                <a:cs typeface="Comic Sans MS"/>
              </a:rPr>
              <a:t>J.</a:t>
            </a:r>
            <a:r>
              <a:rPr sz="1588" spc="-57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588" spc="-4" dirty="0">
                <a:solidFill>
                  <a:srgbClr val="5E2908"/>
                </a:solidFill>
                <a:latin typeface="Comic Sans MS"/>
                <a:cs typeface="Comic Sans MS"/>
              </a:rPr>
              <a:t>Koenderink</a:t>
            </a:r>
            <a:endParaRPr sz="158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70474" y="519953"/>
            <a:ext cx="6008034" cy="758406"/>
          </a:xfrm>
          <a:prstGeom prst="rect">
            <a:avLst/>
          </a:prstGeom>
        </p:spPr>
        <p:txBody>
          <a:bodyPr vert="horz" wrap="square" lIns="0" tIns="6724" rIns="0" bIns="0" rtlCol="0">
            <a:spAutoFit/>
          </a:bodyPr>
          <a:lstStyle/>
          <a:p>
            <a:pPr marL="2246339" marR="4483" indent="-2235693">
              <a:lnSpc>
                <a:spcPct val="101200"/>
              </a:lnSpc>
              <a:spcBef>
                <a:spcPts val="53"/>
              </a:spcBef>
            </a:pPr>
            <a:r>
              <a:rPr spc="-4" dirty="0"/>
              <a:t>Grouping cues: Similarity (color, texture,  proximity)</a:t>
            </a:r>
          </a:p>
        </p:txBody>
      </p:sp>
      <p:sp>
        <p:nvSpPr>
          <p:cNvPr id="3" name="object 3"/>
          <p:cNvSpPr/>
          <p:nvPr/>
        </p:nvSpPr>
        <p:spPr>
          <a:xfrm>
            <a:off x="1008529" y="1397934"/>
            <a:ext cx="7194175" cy="50566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94127" y="1225280"/>
            <a:ext cx="4360209" cy="412481"/>
          </a:xfrm>
          <a:prstGeom prst="rect">
            <a:avLst/>
          </a:prstGeom>
        </p:spPr>
        <p:txBody>
          <a:bodyPr vert="horz" wrap="square" lIns="0" tIns="31937" rIns="0" bIns="0" rtlCol="0">
            <a:spAutoFit/>
          </a:bodyPr>
          <a:lstStyle/>
          <a:p>
            <a:pPr defTabSz="806867">
              <a:spcBef>
                <a:spcPts val="251"/>
              </a:spcBef>
            </a:pPr>
            <a:r>
              <a:rPr sz="2471" spc="-4" dirty="0">
                <a:solidFill>
                  <a:srgbClr val="CC3300"/>
                </a:solidFill>
                <a:latin typeface="Comic Sans MS"/>
                <a:cs typeface="Comic Sans MS"/>
              </a:rPr>
              <a:t>Grouping cues: “Common</a:t>
            </a:r>
            <a:r>
              <a:rPr sz="2471" spc="-9" dirty="0">
                <a:solidFill>
                  <a:srgbClr val="CC3300"/>
                </a:solidFill>
                <a:latin typeface="Comic Sans MS"/>
                <a:cs typeface="Comic Sans MS"/>
              </a:rPr>
              <a:t> </a:t>
            </a:r>
            <a:r>
              <a:rPr sz="2471" spc="-4" dirty="0">
                <a:solidFill>
                  <a:srgbClr val="CC3300"/>
                </a:solidFill>
                <a:latin typeface="Comic Sans MS"/>
                <a:cs typeface="Comic Sans MS"/>
              </a:rPr>
              <a:t>fate”</a:t>
            </a:r>
            <a:endParaRPr sz="2471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74059" y="1075765"/>
            <a:ext cx="7415491" cy="51126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03594" y="6214781"/>
            <a:ext cx="4402791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dirty="0">
                <a:solidFill>
                  <a:srgbClr val="5E2908"/>
                </a:solidFill>
                <a:latin typeface="Comic Sans MS"/>
                <a:cs typeface="Comic Sans MS"/>
              </a:rPr>
              <a:t>Image credit: </a:t>
            </a:r>
            <a:r>
              <a:rPr sz="1588" spc="-4" dirty="0">
                <a:solidFill>
                  <a:srgbClr val="5E2908"/>
                </a:solidFill>
                <a:latin typeface="Comic Sans MS"/>
                <a:cs typeface="Comic Sans MS"/>
              </a:rPr>
              <a:t>Arthus-Bertrand (via F.</a:t>
            </a:r>
            <a:r>
              <a:rPr sz="1588" spc="-9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588" spc="-4" dirty="0">
                <a:solidFill>
                  <a:srgbClr val="5E2908"/>
                </a:solidFill>
                <a:latin typeface="Comic Sans MS"/>
                <a:cs typeface="Comic Sans MS"/>
              </a:rPr>
              <a:t>Durand)</a:t>
            </a:r>
            <a:endParaRPr sz="158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8885" y="1591235"/>
            <a:ext cx="4842341" cy="38982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38602" y="775447"/>
            <a:ext cx="4672293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-4" dirty="0">
                <a:solidFill>
                  <a:srgbClr val="B90000"/>
                </a:solidFill>
              </a:rPr>
              <a:t>Connections </a:t>
            </a:r>
            <a:r>
              <a:rPr dirty="0">
                <a:solidFill>
                  <a:srgbClr val="B90000"/>
                </a:solidFill>
              </a:rPr>
              <a:t>to </a:t>
            </a:r>
            <a:r>
              <a:rPr spc="-4" dirty="0">
                <a:solidFill>
                  <a:srgbClr val="B90000"/>
                </a:solidFill>
              </a:rPr>
              <a:t>other</a:t>
            </a:r>
            <a:r>
              <a:rPr spc="-35" dirty="0">
                <a:solidFill>
                  <a:srgbClr val="B90000"/>
                </a:solidFill>
              </a:rPr>
              <a:t> </a:t>
            </a:r>
            <a:r>
              <a:rPr spc="-4" dirty="0">
                <a:solidFill>
                  <a:srgbClr val="B90000"/>
                </a:solidFill>
              </a:rPr>
              <a:t>disciplines</a:t>
            </a:r>
          </a:p>
        </p:txBody>
      </p:sp>
      <p:sp>
        <p:nvSpPr>
          <p:cNvPr id="3" name="object 3"/>
          <p:cNvSpPr/>
          <p:nvPr/>
        </p:nvSpPr>
        <p:spPr>
          <a:xfrm>
            <a:off x="2987693" y="2717528"/>
            <a:ext cx="3216292" cy="24131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30464" y="3751729"/>
            <a:ext cx="1907036" cy="3814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25587" y="2756646"/>
            <a:ext cx="3092824" cy="2286000"/>
          </a:xfrm>
          <a:custGeom>
            <a:avLst/>
            <a:gdLst/>
            <a:ahLst/>
            <a:cxnLst/>
            <a:rect l="l" t="t" r="r" b="b"/>
            <a:pathLst>
              <a:path w="3505200" h="2590800">
                <a:moveTo>
                  <a:pt x="0" y="1295399"/>
                </a:moveTo>
                <a:lnTo>
                  <a:pt x="866" y="1254278"/>
                </a:lnTo>
                <a:lnTo>
                  <a:pt x="3448" y="1213476"/>
                </a:lnTo>
                <a:lnTo>
                  <a:pt x="7719" y="1173013"/>
                </a:lnTo>
                <a:lnTo>
                  <a:pt x="13655" y="1132907"/>
                </a:lnTo>
                <a:lnTo>
                  <a:pt x="21229" y="1093178"/>
                </a:lnTo>
                <a:lnTo>
                  <a:pt x="30416" y="1053844"/>
                </a:lnTo>
                <a:lnTo>
                  <a:pt x="41190" y="1014924"/>
                </a:lnTo>
                <a:lnTo>
                  <a:pt x="53526" y="976438"/>
                </a:lnTo>
                <a:lnTo>
                  <a:pt x="67397" y="938404"/>
                </a:lnTo>
                <a:lnTo>
                  <a:pt x="82779" y="900842"/>
                </a:lnTo>
                <a:lnTo>
                  <a:pt x="99645" y="863769"/>
                </a:lnTo>
                <a:lnTo>
                  <a:pt x="117969" y="827206"/>
                </a:lnTo>
                <a:lnTo>
                  <a:pt x="137728" y="791171"/>
                </a:lnTo>
                <a:lnTo>
                  <a:pt x="158893" y="755683"/>
                </a:lnTo>
                <a:lnTo>
                  <a:pt x="181441" y="720762"/>
                </a:lnTo>
                <a:lnTo>
                  <a:pt x="205344" y="686425"/>
                </a:lnTo>
                <a:lnTo>
                  <a:pt x="230578" y="652693"/>
                </a:lnTo>
                <a:lnTo>
                  <a:pt x="257117" y="619583"/>
                </a:lnTo>
                <a:lnTo>
                  <a:pt x="284935" y="587116"/>
                </a:lnTo>
                <a:lnTo>
                  <a:pt x="314007" y="555309"/>
                </a:lnTo>
                <a:lnTo>
                  <a:pt x="344307" y="524183"/>
                </a:lnTo>
                <a:lnTo>
                  <a:pt x="375808" y="493755"/>
                </a:lnTo>
                <a:lnTo>
                  <a:pt x="408487" y="464046"/>
                </a:lnTo>
                <a:lnTo>
                  <a:pt x="442316" y="435073"/>
                </a:lnTo>
                <a:lnTo>
                  <a:pt x="477270" y="406856"/>
                </a:lnTo>
                <a:lnTo>
                  <a:pt x="513324" y="379413"/>
                </a:lnTo>
                <a:lnTo>
                  <a:pt x="550452" y="352765"/>
                </a:lnTo>
                <a:lnTo>
                  <a:pt x="588628" y="326929"/>
                </a:lnTo>
                <a:lnTo>
                  <a:pt x="627827" y="301925"/>
                </a:lnTo>
                <a:lnTo>
                  <a:pt x="668022" y="277771"/>
                </a:lnTo>
                <a:lnTo>
                  <a:pt x="709189" y="254487"/>
                </a:lnTo>
                <a:lnTo>
                  <a:pt x="751301" y="232092"/>
                </a:lnTo>
                <a:lnTo>
                  <a:pt x="794334" y="210604"/>
                </a:lnTo>
                <a:lnTo>
                  <a:pt x="838260" y="190043"/>
                </a:lnTo>
                <a:lnTo>
                  <a:pt x="883055" y="170427"/>
                </a:lnTo>
                <a:lnTo>
                  <a:pt x="928693" y="151776"/>
                </a:lnTo>
                <a:lnTo>
                  <a:pt x="975149" y="134108"/>
                </a:lnTo>
                <a:lnTo>
                  <a:pt x="1022396" y="117443"/>
                </a:lnTo>
                <a:lnTo>
                  <a:pt x="1070409" y="101798"/>
                </a:lnTo>
                <a:lnTo>
                  <a:pt x="1119162" y="87195"/>
                </a:lnTo>
                <a:lnTo>
                  <a:pt x="1168629" y="73650"/>
                </a:lnTo>
                <a:lnTo>
                  <a:pt x="1218786" y="61184"/>
                </a:lnTo>
                <a:lnTo>
                  <a:pt x="1269606" y="49815"/>
                </a:lnTo>
                <a:lnTo>
                  <a:pt x="1321064" y="39562"/>
                </a:lnTo>
                <a:lnTo>
                  <a:pt x="1373133" y="30445"/>
                </a:lnTo>
                <a:lnTo>
                  <a:pt x="1425789" y="22481"/>
                </a:lnTo>
                <a:lnTo>
                  <a:pt x="1479006" y="15691"/>
                </a:lnTo>
                <a:lnTo>
                  <a:pt x="1532757" y="10092"/>
                </a:lnTo>
                <a:lnTo>
                  <a:pt x="1587018" y="5705"/>
                </a:lnTo>
                <a:lnTo>
                  <a:pt x="1641762" y="2548"/>
                </a:lnTo>
                <a:lnTo>
                  <a:pt x="1696965" y="640"/>
                </a:lnTo>
                <a:lnTo>
                  <a:pt x="1752599" y="0"/>
                </a:lnTo>
                <a:lnTo>
                  <a:pt x="1808234" y="640"/>
                </a:lnTo>
                <a:lnTo>
                  <a:pt x="1863437" y="2548"/>
                </a:lnTo>
                <a:lnTo>
                  <a:pt x="1918181" y="5705"/>
                </a:lnTo>
                <a:lnTo>
                  <a:pt x="1972442" y="10092"/>
                </a:lnTo>
                <a:lnTo>
                  <a:pt x="2026193" y="15691"/>
                </a:lnTo>
                <a:lnTo>
                  <a:pt x="2079410" y="22481"/>
                </a:lnTo>
                <a:lnTo>
                  <a:pt x="2132066" y="30445"/>
                </a:lnTo>
                <a:lnTo>
                  <a:pt x="2184135" y="39562"/>
                </a:lnTo>
                <a:lnTo>
                  <a:pt x="2235593" y="49815"/>
                </a:lnTo>
                <a:lnTo>
                  <a:pt x="2286413" y="61184"/>
                </a:lnTo>
                <a:lnTo>
                  <a:pt x="2336569" y="73650"/>
                </a:lnTo>
                <a:lnTo>
                  <a:pt x="2386037" y="87195"/>
                </a:lnTo>
                <a:lnTo>
                  <a:pt x="2434790" y="101798"/>
                </a:lnTo>
                <a:lnTo>
                  <a:pt x="2482803" y="117443"/>
                </a:lnTo>
                <a:lnTo>
                  <a:pt x="2530050" y="134108"/>
                </a:lnTo>
                <a:lnTo>
                  <a:pt x="2576505" y="151776"/>
                </a:lnTo>
                <a:lnTo>
                  <a:pt x="2622143" y="170427"/>
                </a:lnTo>
                <a:lnTo>
                  <a:pt x="2666938" y="190043"/>
                </a:lnTo>
                <a:lnTo>
                  <a:pt x="2710865" y="210604"/>
                </a:lnTo>
                <a:lnTo>
                  <a:pt x="2753897" y="232092"/>
                </a:lnTo>
                <a:lnTo>
                  <a:pt x="2796010" y="254487"/>
                </a:lnTo>
                <a:lnTo>
                  <a:pt x="2837176" y="277771"/>
                </a:lnTo>
                <a:lnTo>
                  <a:pt x="2877372" y="301925"/>
                </a:lnTo>
                <a:lnTo>
                  <a:pt x="2916571" y="326929"/>
                </a:lnTo>
                <a:lnTo>
                  <a:pt x="2954747" y="352765"/>
                </a:lnTo>
                <a:lnTo>
                  <a:pt x="2991875" y="379413"/>
                </a:lnTo>
                <a:lnTo>
                  <a:pt x="3027928" y="406856"/>
                </a:lnTo>
                <a:lnTo>
                  <a:pt x="3062883" y="435073"/>
                </a:lnTo>
                <a:lnTo>
                  <a:pt x="3096712" y="464046"/>
                </a:lnTo>
                <a:lnTo>
                  <a:pt x="3129390" y="493755"/>
                </a:lnTo>
                <a:lnTo>
                  <a:pt x="3160892" y="524183"/>
                </a:lnTo>
                <a:lnTo>
                  <a:pt x="3191192" y="555309"/>
                </a:lnTo>
                <a:lnTo>
                  <a:pt x="3220263" y="587116"/>
                </a:lnTo>
                <a:lnTo>
                  <a:pt x="3248082" y="619583"/>
                </a:lnTo>
                <a:lnTo>
                  <a:pt x="3274621" y="652693"/>
                </a:lnTo>
                <a:lnTo>
                  <a:pt x="3299855" y="686425"/>
                </a:lnTo>
                <a:lnTo>
                  <a:pt x="3323758" y="720762"/>
                </a:lnTo>
                <a:lnTo>
                  <a:pt x="3346306" y="755683"/>
                </a:lnTo>
                <a:lnTo>
                  <a:pt x="3367471" y="791171"/>
                </a:lnTo>
                <a:lnTo>
                  <a:pt x="3387229" y="827206"/>
                </a:lnTo>
                <a:lnTo>
                  <a:pt x="3405554" y="863769"/>
                </a:lnTo>
                <a:lnTo>
                  <a:pt x="3422420" y="900842"/>
                </a:lnTo>
                <a:lnTo>
                  <a:pt x="3437802" y="938404"/>
                </a:lnTo>
                <a:lnTo>
                  <a:pt x="3451673" y="976438"/>
                </a:lnTo>
                <a:lnTo>
                  <a:pt x="3464009" y="1014924"/>
                </a:lnTo>
                <a:lnTo>
                  <a:pt x="3474783" y="1053844"/>
                </a:lnTo>
                <a:lnTo>
                  <a:pt x="3483970" y="1093178"/>
                </a:lnTo>
                <a:lnTo>
                  <a:pt x="3491544" y="1132907"/>
                </a:lnTo>
                <a:lnTo>
                  <a:pt x="3497480" y="1173013"/>
                </a:lnTo>
                <a:lnTo>
                  <a:pt x="3501751" y="1213476"/>
                </a:lnTo>
                <a:lnTo>
                  <a:pt x="3504333" y="1254278"/>
                </a:lnTo>
                <a:lnTo>
                  <a:pt x="3505199" y="1295399"/>
                </a:lnTo>
                <a:lnTo>
                  <a:pt x="3504333" y="1336521"/>
                </a:lnTo>
                <a:lnTo>
                  <a:pt x="3501751" y="1377323"/>
                </a:lnTo>
                <a:lnTo>
                  <a:pt x="3497480" y="1417786"/>
                </a:lnTo>
                <a:lnTo>
                  <a:pt x="3491544" y="1457892"/>
                </a:lnTo>
                <a:lnTo>
                  <a:pt x="3483970" y="1497621"/>
                </a:lnTo>
                <a:lnTo>
                  <a:pt x="3474783" y="1536955"/>
                </a:lnTo>
                <a:lnTo>
                  <a:pt x="3464009" y="1575875"/>
                </a:lnTo>
                <a:lnTo>
                  <a:pt x="3451673" y="1614361"/>
                </a:lnTo>
                <a:lnTo>
                  <a:pt x="3437802" y="1652395"/>
                </a:lnTo>
                <a:lnTo>
                  <a:pt x="3422420" y="1689957"/>
                </a:lnTo>
                <a:lnTo>
                  <a:pt x="3405554" y="1727030"/>
                </a:lnTo>
                <a:lnTo>
                  <a:pt x="3387229" y="1763593"/>
                </a:lnTo>
                <a:lnTo>
                  <a:pt x="3367471" y="1799628"/>
                </a:lnTo>
                <a:lnTo>
                  <a:pt x="3346306" y="1835115"/>
                </a:lnTo>
                <a:lnTo>
                  <a:pt x="3323758" y="1870037"/>
                </a:lnTo>
                <a:lnTo>
                  <a:pt x="3299855" y="1904374"/>
                </a:lnTo>
                <a:lnTo>
                  <a:pt x="3274621" y="1938106"/>
                </a:lnTo>
                <a:lnTo>
                  <a:pt x="3248082" y="1971215"/>
                </a:lnTo>
                <a:lnTo>
                  <a:pt x="3220263" y="2003683"/>
                </a:lnTo>
                <a:lnTo>
                  <a:pt x="3191192" y="2035489"/>
                </a:lnTo>
                <a:lnTo>
                  <a:pt x="3160892" y="2066616"/>
                </a:lnTo>
                <a:lnTo>
                  <a:pt x="3129390" y="2097044"/>
                </a:lnTo>
                <a:lnTo>
                  <a:pt x="3096712" y="2126753"/>
                </a:lnTo>
                <a:lnTo>
                  <a:pt x="3062883" y="2155726"/>
                </a:lnTo>
                <a:lnTo>
                  <a:pt x="3027928" y="2183943"/>
                </a:lnTo>
                <a:lnTo>
                  <a:pt x="2991875" y="2211386"/>
                </a:lnTo>
                <a:lnTo>
                  <a:pt x="2954747" y="2238034"/>
                </a:lnTo>
                <a:lnTo>
                  <a:pt x="2916571" y="2263870"/>
                </a:lnTo>
                <a:lnTo>
                  <a:pt x="2877372" y="2288874"/>
                </a:lnTo>
                <a:lnTo>
                  <a:pt x="2837176" y="2313028"/>
                </a:lnTo>
                <a:lnTo>
                  <a:pt x="2796010" y="2336312"/>
                </a:lnTo>
                <a:lnTo>
                  <a:pt x="2753897" y="2358707"/>
                </a:lnTo>
                <a:lnTo>
                  <a:pt x="2710865" y="2380195"/>
                </a:lnTo>
                <a:lnTo>
                  <a:pt x="2666938" y="2400756"/>
                </a:lnTo>
                <a:lnTo>
                  <a:pt x="2622143" y="2420372"/>
                </a:lnTo>
                <a:lnTo>
                  <a:pt x="2576505" y="2439023"/>
                </a:lnTo>
                <a:lnTo>
                  <a:pt x="2530050" y="2456691"/>
                </a:lnTo>
                <a:lnTo>
                  <a:pt x="2482803" y="2473356"/>
                </a:lnTo>
                <a:lnTo>
                  <a:pt x="2434790" y="2489000"/>
                </a:lnTo>
                <a:lnTo>
                  <a:pt x="2386037" y="2503604"/>
                </a:lnTo>
                <a:lnTo>
                  <a:pt x="2336569" y="2517149"/>
                </a:lnTo>
                <a:lnTo>
                  <a:pt x="2286413" y="2529615"/>
                </a:lnTo>
                <a:lnTo>
                  <a:pt x="2235593" y="2540984"/>
                </a:lnTo>
                <a:lnTo>
                  <a:pt x="2184135" y="2551237"/>
                </a:lnTo>
                <a:lnTo>
                  <a:pt x="2132066" y="2560354"/>
                </a:lnTo>
                <a:lnTo>
                  <a:pt x="2079410" y="2568318"/>
                </a:lnTo>
                <a:lnTo>
                  <a:pt x="2026193" y="2575108"/>
                </a:lnTo>
                <a:lnTo>
                  <a:pt x="1972442" y="2580706"/>
                </a:lnTo>
                <a:lnTo>
                  <a:pt x="1918181" y="2585094"/>
                </a:lnTo>
                <a:lnTo>
                  <a:pt x="1863437" y="2588251"/>
                </a:lnTo>
                <a:lnTo>
                  <a:pt x="1808234" y="2590159"/>
                </a:lnTo>
                <a:lnTo>
                  <a:pt x="1752599" y="2590799"/>
                </a:lnTo>
                <a:lnTo>
                  <a:pt x="1696965" y="2590159"/>
                </a:lnTo>
                <a:lnTo>
                  <a:pt x="1641762" y="2588251"/>
                </a:lnTo>
                <a:lnTo>
                  <a:pt x="1587018" y="2585094"/>
                </a:lnTo>
                <a:lnTo>
                  <a:pt x="1532757" y="2580706"/>
                </a:lnTo>
                <a:lnTo>
                  <a:pt x="1479006" y="2575108"/>
                </a:lnTo>
                <a:lnTo>
                  <a:pt x="1425789" y="2568318"/>
                </a:lnTo>
                <a:lnTo>
                  <a:pt x="1373133" y="2560354"/>
                </a:lnTo>
                <a:lnTo>
                  <a:pt x="1321064" y="2551237"/>
                </a:lnTo>
                <a:lnTo>
                  <a:pt x="1269606" y="2540984"/>
                </a:lnTo>
                <a:lnTo>
                  <a:pt x="1218786" y="2529615"/>
                </a:lnTo>
                <a:lnTo>
                  <a:pt x="1168629" y="2517149"/>
                </a:lnTo>
                <a:lnTo>
                  <a:pt x="1119162" y="2503604"/>
                </a:lnTo>
                <a:lnTo>
                  <a:pt x="1070409" y="2489000"/>
                </a:lnTo>
                <a:lnTo>
                  <a:pt x="1022396" y="2473356"/>
                </a:lnTo>
                <a:lnTo>
                  <a:pt x="975149" y="2456691"/>
                </a:lnTo>
                <a:lnTo>
                  <a:pt x="928693" y="2439023"/>
                </a:lnTo>
                <a:lnTo>
                  <a:pt x="883055" y="2420372"/>
                </a:lnTo>
                <a:lnTo>
                  <a:pt x="838260" y="2400756"/>
                </a:lnTo>
                <a:lnTo>
                  <a:pt x="794334" y="2380195"/>
                </a:lnTo>
                <a:lnTo>
                  <a:pt x="751301" y="2358707"/>
                </a:lnTo>
                <a:lnTo>
                  <a:pt x="709189" y="2336312"/>
                </a:lnTo>
                <a:lnTo>
                  <a:pt x="668022" y="2313028"/>
                </a:lnTo>
                <a:lnTo>
                  <a:pt x="627827" y="2288874"/>
                </a:lnTo>
                <a:lnTo>
                  <a:pt x="588628" y="2263870"/>
                </a:lnTo>
                <a:lnTo>
                  <a:pt x="550452" y="2238034"/>
                </a:lnTo>
                <a:lnTo>
                  <a:pt x="513324" y="2211386"/>
                </a:lnTo>
                <a:lnTo>
                  <a:pt x="477270" y="2183943"/>
                </a:lnTo>
                <a:lnTo>
                  <a:pt x="442316" y="2155726"/>
                </a:lnTo>
                <a:lnTo>
                  <a:pt x="408487" y="2126753"/>
                </a:lnTo>
                <a:lnTo>
                  <a:pt x="375808" y="2097044"/>
                </a:lnTo>
                <a:lnTo>
                  <a:pt x="344307" y="2066616"/>
                </a:lnTo>
                <a:lnTo>
                  <a:pt x="314007" y="2035489"/>
                </a:lnTo>
                <a:lnTo>
                  <a:pt x="284935" y="2003683"/>
                </a:lnTo>
                <a:lnTo>
                  <a:pt x="257117" y="1971215"/>
                </a:lnTo>
                <a:lnTo>
                  <a:pt x="230578" y="1938106"/>
                </a:lnTo>
                <a:lnTo>
                  <a:pt x="205344" y="1904374"/>
                </a:lnTo>
                <a:lnTo>
                  <a:pt x="181441" y="1870037"/>
                </a:lnTo>
                <a:lnTo>
                  <a:pt x="158893" y="1835115"/>
                </a:lnTo>
                <a:lnTo>
                  <a:pt x="137728" y="1799628"/>
                </a:lnTo>
                <a:lnTo>
                  <a:pt x="117969" y="1763593"/>
                </a:lnTo>
                <a:lnTo>
                  <a:pt x="99645" y="1727030"/>
                </a:lnTo>
                <a:lnTo>
                  <a:pt x="82779" y="1689957"/>
                </a:lnTo>
                <a:lnTo>
                  <a:pt x="67397" y="1652395"/>
                </a:lnTo>
                <a:lnTo>
                  <a:pt x="53526" y="1614361"/>
                </a:lnTo>
                <a:lnTo>
                  <a:pt x="41190" y="1575875"/>
                </a:lnTo>
                <a:lnTo>
                  <a:pt x="30416" y="1536955"/>
                </a:lnTo>
                <a:lnTo>
                  <a:pt x="21229" y="1497621"/>
                </a:lnTo>
                <a:lnTo>
                  <a:pt x="13655" y="1457892"/>
                </a:lnTo>
                <a:lnTo>
                  <a:pt x="7719" y="1417786"/>
                </a:lnTo>
                <a:lnTo>
                  <a:pt x="3448" y="1377323"/>
                </a:lnTo>
                <a:lnTo>
                  <a:pt x="866" y="1336521"/>
                </a:lnTo>
                <a:lnTo>
                  <a:pt x="0" y="1295399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49347" y="3767418"/>
            <a:ext cx="1536326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spc="-4" dirty="0">
                <a:solidFill>
                  <a:srgbClr val="B90000"/>
                </a:solidFill>
                <a:latin typeface="Comic Sans MS"/>
                <a:cs typeface="Comic Sans MS"/>
              </a:rPr>
              <a:t>Computer</a:t>
            </a:r>
            <a:r>
              <a:rPr sz="1588" spc="-49" dirty="0">
                <a:solidFill>
                  <a:srgbClr val="B90000"/>
                </a:solidFill>
                <a:latin typeface="Comic Sans MS"/>
                <a:cs typeface="Comic Sans MS"/>
              </a:rPr>
              <a:t> </a:t>
            </a:r>
            <a:r>
              <a:rPr sz="1588" dirty="0">
                <a:solidFill>
                  <a:srgbClr val="B90000"/>
                </a:solidFill>
                <a:latin typeface="Comic Sans MS"/>
                <a:cs typeface="Comic Sans MS"/>
              </a:rPr>
              <a:t>Vision</a:t>
            </a:r>
            <a:endParaRPr sz="158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08460" y="4785931"/>
            <a:ext cx="2108742" cy="16356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46839" y="5479065"/>
            <a:ext cx="1631984" cy="2897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96234" y="4773705"/>
            <a:ext cx="2084294" cy="1613647"/>
          </a:xfrm>
          <a:custGeom>
            <a:avLst/>
            <a:gdLst/>
            <a:ahLst/>
            <a:cxnLst/>
            <a:rect l="l" t="t" r="r" b="b"/>
            <a:pathLst>
              <a:path w="2362200" h="1828800">
                <a:moveTo>
                  <a:pt x="0" y="914399"/>
                </a:moveTo>
                <a:lnTo>
                  <a:pt x="1215" y="872543"/>
                </a:lnTo>
                <a:lnTo>
                  <a:pt x="4826" y="831170"/>
                </a:lnTo>
                <a:lnTo>
                  <a:pt x="10782" y="790321"/>
                </a:lnTo>
                <a:lnTo>
                  <a:pt x="19029" y="750035"/>
                </a:lnTo>
                <a:lnTo>
                  <a:pt x="29515" y="710353"/>
                </a:lnTo>
                <a:lnTo>
                  <a:pt x="42189" y="671316"/>
                </a:lnTo>
                <a:lnTo>
                  <a:pt x="56999" y="632963"/>
                </a:lnTo>
                <a:lnTo>
                  <a:pt x="73892" y="595336"/>
                </a:lnTo>
                <a:lnTo>
                  <a:pt x="92816" y="558474"/>
                </a:lnTo>
                <a:lnTo>
                  <a:pt x="113719" y="522418"/>
                </a:lnTo>
                <a:lnTo>
                  <a:pt x="136549" y="487208"/>
                </a:lnTo>
                <a:lnTo>
                  <a:pt x="161254" y="452884"/>
                </a:lnTo>
                <a:lnTo>
                  <a:pt x="187782" y="419488"/>
                </a:lnTo>
                <a:lnTo>
                  <a:pt x="216080" y="387059"/>
                </a:lnTo>
                <a:lnTo>
                  <a:pt x="246096" y="355637"/>
                </a:lnTo>
                <a:lnTo>
                  <a:pt x="277779" y="325263"/>
                </a:lnTo>
                <a:lnTo>
                  <a:pt x="311076" y="295978"/>
                </a:lnTo>
                <a:lnTo>
                  <a:pt x="345935" y="267821"/>
                </a:lnTo>
                <a:lnTo>
                  <a:pt x="382305" y="240833"/>
                </a:lnTo>
                <a:lnTo>
                  <a:pt x="420132" y="215055"/>
                </a:lnTo>
                <a:lnTo>
                  <a:pt x="459364" y="190526"/>
                </a:lnTo>
                <a:lnTo>
                  <a:pt x="499951" y="167288"/>
                </a:lnTo>
                <a:lnTo>
                  <a:pt x="541838" y="145379"/>
                </a:lnTo>
                <a:lnTo>
                  <a:pt x="584975" y="124842"/>
                </a:lnTo>
                <a:lnTo>
                  <a:pt x="629310" y="105716"/>
                </a:lnTo>
                <a:lnTo>
                  <a:pt x="674789" y="88041"/>
                </a:lnTo>
                <a:lnTo>
                  <a:pt x="721362" y="71858"/>
                </a:lnTo>
                <a:lnTo>
                  <a:pt x="768975" y="57207"/>
                </a:lnTo>
                <a:lnTo>
                  <a:pt x="817577" y="44128"/>
                </a:lnTo>
                <a:lnTo>
                  <a:pt x="867116" y="32663"/>
                </a:lnTo>
                <a:lnTo>
                  <a:pt x="917539" y="22850"/>
                </a:lnTo>
                <a:lnTo>
                  <a:pt x="968795" y="14732"/>
                </a:lnTo>
                <a:lnTo>
                  <a:pt x="1020831" y="8347"/>
                </a:lnTo>
                <a:lnTo>
                  <a:pt x="1073595" y="3736"/>
                </a:lnTo>
                <a:lnTo>
                  <a:pt x="1127035" y="940"/>
                </a:lnTo>
                <a:lnTo>
                  <a:pt x="1181099" y="0"/>
                </a:lnTo>
                <a:lnTo>
                  <a:pt x="1235163" y="940"/>
                </a:lnTo>
                <a:lnTo>
                  <a:pt x="1288603" y="3736"/>
                </a:lnTo>
                <a:lnTo>
                  <a:pt x="1341368" y="8347"/>
                </a:lnTo>
                <a:lnTo>
                  <a:pt x="1393403" y="14732"/>
                </a:lnTo>
                <a:lnTo>
                  <a:pt x="1444659" y="22850"/>
                </a:lnTo>
                <a:lnTo>
                  <a:pt x="1495082" y="32663"/>
                </a:lnTo>
                <a:lnTo>
                  <a:pt x="1544621" y="44128"/>
                </a:lnTo>
                <a:lnTo>
                  <a:pt x="1593223" y="57207"/>
                </a:lnTo>
                <a:lnTo>
                  <a:pt x="1640837" y="71858"/>
                </a:lnTo>
                <a:lnTo>
                  <a:pt x="1687409" y="88041"/>
                </a:lnTo>
                <a:lnTo>
                  <a:pt x="1732889" y="105716"/>
                </a:lnTo>
                <a:lnTo>
                  <a:pt x="1777223" y="124842"/>
                </a:lnTo>
                <a:lnTo>
                  <a:pt x="1820360" y="145379"/>
                </a:lnTo>
                <a:lnTo>
                  <a:pt x="1862248" y="167288"/>
                </a:lnTo>
                <a:lnTo>
                  <a:pt x="1902834" y="190526"/>
                </a:lnTo>
                <a:lnTo>
                  <a:pt x="1942067" y="215055"/>
                </a:lnTo>
                <a:lnTo>
                  <a:pt x="1979894" y="240833"/>
                </a:lnTo>
                <a:lnTo>
                  <a:pt x="2016263" y="267821"/>
                </a:lnTo>
                <a:lnTo>
                  <a:pt x="2051122" y="295978"/>
                </a:lnTo>
                <a:lnTo>
                  <a:pt x="2084419" y="325263"/>
                </a:lnTo>
                <a:lnTo>
                  <a:pt x="2116102" y="355637"/>
                </a:lnTo>
                <a:lnTo>
                  <a:pt x="2146119" y="387059"/>
                </a:lnTo>
                <a:lnTo>
                  <a:pt x="2174417" y="419488"/>
                </a:lnTo>
                <a:lnTo>
                  <a:pt x="2200944" y="452884"/>
                </a:lnTo>
                <a:lnTo>
                  <a:pt x="2225649" y="487208"/>
                </a:lnTo>
                <a:lnTo>
                  <a:pt x="2248479" y="522418"/>
                </a:lnTo>
                <a:lnTo>
                  <a:pt x="2269383" y="558474"/>
                </a:lnTo>
                <a:lnTo>
                  <a:pt x="2288307" y="595336"/>
                </a:lnTo>
                <a:lnTo>
                  <a:pt x="2305200" y="632963"/>
                </a:lnTo>
                <a:lnTo>
                  <a:pt x="2320009" y="671316"/>
                </a:lnTo>
                <a:lnTo>
                  <a:pt x="2332683" y="710353"/>
                </a:lnTo>
                <a:lnTo>
                  <a:pt x="2343170" y="750035"/>
                </a:lnTo>
                <a:lnTo>
                  <a:pt x="2351417" y="790321"/>
                </a:lnTo>
                <a:lnTo>
                  <a:pt x="2357373" y="831170"/>
                </a:lnTo>
                <a:lnTo>
                  <a:pt x="2360984" y="872543"/>
                </a:lnTo>
                <a:lnTo>
                  <a:pt x="2362199" y="914399"/>
                </a:lnTo>
                <a:lnTo>
                  <a:pt x="2360984" y="956255"/>
                </a:lnTo>
                <a:lnTo>
                  <a:pt x="2357373" y="997628"/>
                </a:lnTo>
                <a:lnTo>
                  <a:pt x="2351417" y="1038478"/>
                </a:lnTo>
                <a:lnTo>
                  <a:pt x="2343170" y="1078764"/>
                </a:lnTo>
                <a:lnTo>
                  <a:pt x="2332684" y="1118446"/>
                </a:lnTo>
                <a:lnTo>
                  <a:pt x="2320009" y="1157483"/>
                </a:lnTo>
                <a:lnTo>
                  <a:pt x="2305200" y="1195836"/>
                </a:lnTo>
                <a:lnTo>
                  <a:pt x="2288307" y="1233463"/>
                </a:lnTo>
                <a:lnTo>
                  <a:pt x="2269383" y="1270325"/>
                </a:lnTo>
                <a:lnTo>
                  <a:pt x="2248480" y="1306381"/>
                </a:lnTo>
                <a:lnTo>
                  <a:pt x="2225650" y="1341591"/>
                </a:lnTo>
                <a:lnTo>
                  <a:pt x="2200945" y="1375915"/>
                </a:lnTo>
                <a:lnTo>
                  <a:pt x="2174417" y="1409311"/>
                </a:lnTo>
                <a:lnTo>
                  <a:pt x="2146119" y="1441740"/>
                </a:lnTo>
                <a:lnTo>
                  <a:pt x="2116102" y="1473162"/>
                </a:lnTo>
                <a:lnTo>
                  <a:pt x="2084420" y="1503536"/>
                </a:lnTo>
                <a:lnTo>
                  <a:pt x="2051123" y="1532821"/>
                </a:lnTo>
                <a:lnTo>
                  <a:pt x="2016263" y="1560978"/>
                </a:lnTo>
                <a:lnTo>
                  <a:pt x="1979894" y="1587966"/>
                </a:lnTo>
                <a:lnTo>
                  <a:pt x="1942067" y="1613744"/>
                </a:lnTo>
                <a:lnTo>
                  <a:pt x="1902835" y="1638273"/>
                </a:lnTo>
                <a:lnTo>
                  <a:pt x="1862248" y="1661511"/>
                </a:lnTo>
                <a:lnTo>
                  <a:pt x="1820360" y="1683419"/>
                </a:lnTo>
                <a:lnTo>
                  <a:pt x="1777223" y="1703957"/>
                </a:lnTo>
                <a:lnTo>
                  <a:pt x="1732889" y="1723083"/>
                </a:lnTo>
                <a:lnTo>
                  <a:pt x="1687409" y="1740758"/>
                </a:lnTo>
                <a:lnTo>
                  <a:pt x="1640837" y="1756941"/>
                </a:lnTo>
                <a:lnTo>
                  <a:pt x="1593224" y="1771592"/>
                </a:lnTo>
                <a:lnTo>
                  <a:pt x="1544621" y="1784671"/>
                </a:lnTo>
                <a:lnTo>
                  <a:pt x="1495083" y="1796136"/>
                </a:lnTo>
                <a:lnTo>
                  <a:pt x="1444659" y="1805948"/>
                </a:lnTo>
                <a:lnTo>
                  <a:pt x="1393404" y="1814067"/>
                </a:lnTo>
                <a:lnTo>
                  <a:pt x="1341368" y="1820452"/>
                </a:lnTo>
                <a:lnTo>
                  <a:pt x="1288604" y="1825063"/>
                </a:lnTo>
                <a:lnTo>
                  <a:pt x="1235163" y="1827858"/>
                </a:lnTo>
                <a:lnTo>
                  <a:pt x="1181099" y="1828799"/>
                </a:lnTo>
                <a:lnTo>
                  <a:pt x="1127035" y="1827858"/>
                </a:lnTo>
                <a:lnTo>
                  <a:pt x="1073595" y="1825063"/>
                </a:lnTo>
                <a:lnTo>
                  <a:pt x="1020831" y="1820452"/>
                </a:lnTo>
                <a:lnTo>
                  <a:pt x="968795" y="1814067"/>
                </a:lnTo>
                <a:lnTo>
                  <a:pt x="917539" y="1805948"/>
                </a:lnTo>
                <a:lnTo>
                  <a:pt x="867116" y="1796136"/>
                </a:lnTo>
                <a:lnTo>
                  <a:pt x="817577" y="1784671"/>
                </a:lnTo>
                <a:lnTo>
                  <a:pt x="768975" y="1771592"/>
                </a:lnTo>
                <a:lnTo>
                  <a:pt x="721362" y="1756941"/>
                </a:lnTo>
                <a:lnTo>
                  <a:pt x="674789" y="1740758"/>
                </a:lnTo>
                <a:lnTo>
                  <a:pt x="629310" y="1723083"/>
                </a:lnTo>
                <a:lnTo>
                  <a:pt x="584975" y="1703957"/>
                </a:lnTo>
                <a:lnTo>
                  <a:pt x="541838" y="1683419"/>
                </a:lnTo>
                <a:lnTo>
                  <a:pt x="499951" y="1661511"/>
                </a:lnTo>
                <a:lnTo>
                  <a:pt x="459364" y="1638273"/>
                </a:lnTo>
                <a:lnTo>
                  <a:pt x="420132" y="1613744"/>
                </a:lnTo>
                <a:lnTo>
                  <a:pt x="382305" y="1587966"/>
                </a:lnTo>
                <a:lnTo>
                  <a:pt x="345935" y="1560978"/>
                </a:lnTo>
                <a:lnTo>
                  <a:pt x="311076" y="1532821"/>
                </a:lnTo>
                <a:lnTo>
                  <a:pt x="277779" y="1503536"/>
                </a:lnTo>
                <a:lnTo>
                  <a:pt x="246096" y="1473162"/>
                </a:lnTo>
                <a:lnTo>
                  <a:pt x="216080" y="1441740"/>
                </a:lnTo>
                <a:lnTo>
                  <a:pt x="187782" y="1409311"/>
                </a:lnTo>
                <a:lnTo>
                  <a:pt x="161254" y="1375915"/>
                </a:lnTo>
                <a:lnTo>
                  <a:pt x="136549" y="1341591"/>
                </a:lnTo>
                <a:lnTo>
                  <a:pt x="113719" y="1306381"/>
                </a:lnTo>
                <a:lnTo>
                  <a:pt x="92816" y="1270325"/>
                </a:lnTo>
                <a:lnTo>
                  <a:pt x="73892" y="1233463"/>
                </a:lnTo>
                <a:lnTo>
                  <a:pt x="56999" y="1195836"/>
                </a:lnTo>
                <a:lnTo>
                  <a:pt x="42189" y="1157483"/>
                </a:lnTo>
                <a:lnTo>
                  <a:pt x="29515" y="1118446"/>
                </a:lnTo>
                <a:lnTo>
                  <a:pt x="19029" y="1078764"/>
                </a:lnTo>
                <a:lnTo>
                  <a:pt x="10782" y="1038478"/>
                </a:lnTo>
                <a:lnTo>
                  <a:pt x="4826" y="997628"/>
                </a:lnTo>
                <a:lnTo>
                  <a:pt x="1215" y="956255"/>
                </a:lnTo>
                <a:lnTo>
                  <a:pt x="0" y="91439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14066" y="5448300"/>
            <a:ext cx="1657350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spc="-4" dirty="0">
                <a:solidFill>
                  <a:srgbClr val="B90000"/>
                </a:solidFill>
                <a:latin typeface="Comic Sans MS"/>
                <a:cs typeface="Comic Sans MS"/>
              </a:rPr>
              <a:t>Image</a:t>
            </a:r>
            <a:r>
              <a:rPr sz="1588" spc="-57" dirty="0">
                <a:solidFill>
                  <a:srgbClr val="B90000"/>
                </a:solidFill>
                <a:latin typeface="Comic Sans MS"/>
                <a:cs typeface="Comic Sans MS"/>
              </a:rPr>
              <a:t> </a:t>
            </a:r>
            <a:r>
              <a:rPr sz="1588" spc="-4" dirty="0">
                <a:solidFill>
                  <a:srgbClr val="B90000"/>
                </a:solidFill>
                <a:latin typeface="Comic Sans MS"/>
                <a:cs typeface="Comic Sans MS"/>
              </a:rPr>
              <a:t>Processing</a:t>
            </a:r>
            <a:endParaRPr sz="158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613535" y="2116079"/>
            <a:ext cx="2200427" cy="17310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48248" y="2809211"/>
            <a:ext cx="1727335" cy="3850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647764" y="2151529"/>
            <a:ext cx="2084294" cy="1613647"/>
          </a:xfrm>
          <a:custGeom>
            <a:avLst/>
            <a:gdLst/>
            <a:ahLst/>
            <a:cxnLst/>
            <a:rect l="l" t="t" r="r" b="b"/>
            <a:pathLst>
              <a:path w="2362200" h="1828800">
                <a:moveTo>
                  <a:pt x="0" y="914399"/>
                </a:moveTo>
                <a:lnTo>
                  <a:pt x="1215" y="872543"/>
                </a:lnTo>
                <a:lnTo>
                  <a:pt x="4826" y="831170"/>
                </a:lnTo>
                <a:lnTo>
                  <a:pt x="10782" y="790321"/>
                </a:lnTo>
                <a:lnTo>
                  <a:pt x="19029" y="750035"/>
                </a:lnTo>
                <a:lnTo>
                  <a:pt x="29515" y="710353"/>
                </a:lnTo>
                <a:lnTo>
                  <a:pt x="42189" y="671316"/>
                </a:lnTo>
                <a:lnTo>
                  <a:pt x="56999" y="632963"/>
                </a:lnTo>
                <a:lnTo>
                  <a:pt x="73892" y="595336"/>
                </a:lnTo>
                <a:lnTo>
                  <a:pt x="92816" y="558474"/>
                </a:lnTo>
                <a:lnTo>
                  <a:pt x="113719" y="522418"/>
                </a:lnTo>
                <a:lnTo>
                  <a:pt x="136549" y="487208"/>
                </a:lnTo>
                <a:lnTo>
                  <a:pt x="161254" y="452884"/>
                </a:lnTo>
                <a:lnTo>
                  <a:pt x="187782" y="419488"/>
                </a:lnTo>
                <a:lnTo>
                  <a:pt x="216080" y="387059"/>
                </a:lnTo>
                <a:lnTo>
                  <a:pt x="246096" y="355637"/>
                </a:lnTo>
                <a:lnTo>
                  <a:pt x="277779" y="325263"/>
                </a:lnTo>
                <a:lnTo>
                  <a:pt x="311076" y="295978"/>
                </a:lnTo>
                <a:lnTo>
                  <a:pt x="345935" y="267821"/>
                </a:lnTo>
                <a:lnTo>
                  <a:pt x="382305" y="240833"/>
                </a:lnTo>
                <a:lnTo>
                  <a:pt x="420132" y="215055"/>
                </a:lnTo>
                <a:lnTo>
                  <a:pt x="459364" y="190526"/>
                </a:lnTo>
                <a:lnTo>
                  <a:pt x="499951" y="167288"/>
                </a:lnTo>
                <a:lnTo>
                  <a:pt x="541838" y="145379"/>
                </a:lnTo>
                <a:lnTo>
                  <a:pt x="584975" y="124842"/>
                </a:lnTo>
                <a:lnTo>
                  <a:pt x="629310" y="105716"/>
                </a:lnTo>
                <a:lnTo>
                  <a:pt x="674789" y="88041"/>
                </a:lnTo>
                <a:lnTo>
                  <a:pt x="721362" y="71858"/>
                </a:lnTo>
                <a:lnTo>
                  <a:pt x="768975" y="57207"/>
                </a:lnTo>
                <a:lnTo>
                  <a:pt x="817577" y="44128"/>
                </a:lnTo>
                <a:lnTo>
                  <a:pt x="867116" y="32663"/>
                </a:lnTo>
                <a:lnTo>
                  <a:pt x="917539" y="22850"/>
                </a:lnTo>
                <a:lnTo>
                  <a:pt x="968795" y="14732"/>
                </a:lnTo>
                <a:lnTo>
                  <a:pt x="1020831" y="8347"/>
                </a:lnTo>
                <a:lnTo>
                  <a:pt x="1073595" y="3736"/>
                </a:lnTo>
                <a:lnTo>
                  <a:pt x="1127035" y="940"/>
                </a:lnTo>
                <a:lnTo>
                  <a:pt x="1181099" y="0"/>
                </a:lnTo>
                <a:lnTo>
                  <a:pt x="1235163" y="940"/>
                </a:lnTo>
                <a:lnTo>
                  <a:pt x="1288603" y="3736"/>
                </a:lnTo>
                <a:lnTo>
                  <a:pt x="1341367" y="8347"/>
                </a:lnTo>
                <a:lnTo>
                  <a:pt x="1393403" y="14732"/>
                </a:lnTo>
                <a:lnTo>
                  <a:pt x="1444659" y="22850"/>
                </a:lnTo>
                <a:lnTo>
                  <a:pt x="1495082" y="32663"/>
                </a:lnTo>
                <a:lnTo>
                  <a:pt x="1544621" y="44128"/>
                </a:lnTo>
                <a:lnTo>
                  <a:pt x="1593223" y="57207"/>
                </a:lnTo>
                <a:lnTo>
                  <a:pt x="1640836" y="71858"/>
                </a:lnTo>
                <a:lnTo>
                  <a:pt x="1687409" y="88041"/>
                </a:lnTo>
                <a:lnTo>
                  <a:pt x="1732888" y="105716"/>
                </a:lnTo>
                <a:lnTo>
                  <a:pt x="1777222" y="124842"/>
                </a:lnTo>
                <a:lnTo>
                  <a:pt x="1820360" y="145379"/>
                </a:lnTo>
                <a:lnTo>
                  <a:pt x="1862247" y="167288"/>
                </a:lnTo>
                <a:lnTo>
                  <a:pt x="1902834" y="190526"/>
                </a:lnTo>
                <a:lnTo>
                  <a:pt x="1942066" y="215055"/>
                </a:lnTo>
                <a:lnTo>
                  <a:pt x="1979893" y="240833"/>
                </a:lnTo>
                <a:lnTo>
                  <a:pt x="2016263" y="267821"/>
                </a:lnTo>
                <a:lnTo>
                  <a:pt x="2051122" y="295978"/>
                </a:lnTo>
                <a:lnTo>
                  <a:pt x="2084419" y="325263"/>
                </a:lnTo>
                <a:lnTo>
                  <a:pt x="2116102" y="355637"/>
                </a:lnTo>
                <a:lnTo>
                  <a:pt x="2146118" y="387059"/>
                </a:lnTo>
                <a:lnTo>
                  <a:pt x="2174417" y="419488"/>
                </a:lnTo>
                <a:lnTo>
                  <a:pt x="2200944" y="452884"/>
                </a:lnTo>
                <a:lnTo>
                  <a:pt x="2225649" y="487208"/>
                </a:lnTo>
                <a:lnTo>
                  <a:pt x="2248479" y="522418"/>
                </a:lnTo>
                <a:lnTo>
                  <a:pt x="2269382" y="558474"/>
                </a:lnTo>
                <a:lnTo>
                  <a:pt x="2288307" y="595336"/>
                </a:lnTo>
                <a:lnTo>
                  <a:pt x="2305200" y="632963"/>
                </a:lnTo>
                <a:lnTo>
                  <a:pt x="2320009" y="671316"/>
                </a:lnTo>
                <a:lnTo>
                  <a:pt x="2332683" y="710353"/>
                </a:lnTo>
                <a:lnTo>
                  <a:pt x="2343170" y="750035"/>
                </a:lnTo>
                <a:lnTo>
                  <a:pt x="2351417" y="790321"/>
                </a:lnTo>
                <a:lnTo>
                  <a:pt x="2357373" y="831170"/>
                </a:lnTo>
                <a:lnTo>
                  <a:pt x="2360984" y="872543"/>
                </a:lnTo>
                <a:lnTo>
                  <a:pt x="2362199" y="914399"/>
                </a:lnTo>
                <a:lnTo>
                  <a:pt x="2360984" y="956255"/>
                </a:lnTo>
                <a:lnTo>
                  <a:pt x="2357373" y="997628"/>
                </a:lnTo>
                <a:lnTo>
                  <a:pt x="2351417" y="1038478"/>
                </a:lnTo>
                <a:lnTo>
                  <a:pt x="2343170" y="1078764"/>
                </a:lnTo>
                <a:lnTo>
                  <a:pt x="2332684" y="1118446"/>
                </a:lnTo>
                <a:lnTo>
                  <a:pt x="2320009" y="1157483"/>
                </a:lnTo>
                <a:lnTo>
                  <a:pt x="2305200" y="1195836"/>
                </a:lnTo>
                <a:lnTo>
                  <a:pt x="2288307" y="1233463"/>
                </a:lnTo>
                <a:lnTo>
                  <a:pt x="2269383" y="1270325"/>
                </a:lnTo>
                <a:lnTo>
                  <a:pt x="2248480" y="1306381"/>
                </a:lnTo>
                <a:lnTo>
                  <a:pt x="2225650" y="1341591"/>
                </a:lnTo>
                <a:lnTo>
                  <a:pt x="2200945" y="1375915"/>
                </a:lnTo>
                <a:lnTo>
                  <a:pt x="2174417" y="1409311"/>
                </a:lnTo>
                <a:lnTo>
                  <a:pt x="2146119" y="1441740"/>
                </a:lnTo>
                <a:lnTo>
                  <a:pt x="2116102" y="1473162"/>
                </a:lnTo>
                <a:lnTo>
                  <a:pt x="2084420" y="1503536"/>
                </a:lnTo>
                <a:lnTo>
                  <a:pt x="2051123" y="1532821"/>
                </a:lnTo>
                <a:lnTo>
                  <a:pt x="2016263" y="1560978"/>
                </a:lnTo>
                <a:lnTo>
                  <a:pt x="1979894" y="1587966"/>
                </a:lnTo>
                <a:lnTo>
                  <a:pt x="1942067" y="1613744"/>
                </a:lnTo>
                <a:lnTo>
                  <a:pt x="1902835" y="1638273"/>
                </a:lnTo>
                <a:lnTo>
                  <a:pt x="1862248" y="1661511"/>
                </a:lnTo>
                <a:lnTo>
                  <a:pt x="1820360" y="1683419"/>
                </a:lnTo>
                <a:lnTo>
                  <a:pt x="1777223" y="1703957"/>
                </a:lnTo>
                <a:lnTo>
                  <a:pt x="1732889" y="1723083"/>
                </a:lnTo>
                <a:lnTo>
                  <a:pt x="1687409" y="1740758"/>
                </a:lnTo>
                <a:lnTo>
                  <a:pt x="1640837" y="1756941"/>
                </a:lnTo>
                <a:lnTo>
                  <a:pt x="1593224" y="1771592"/>
                </a:lnTo>
                <a:lnTo>
                  <a:pt x="1544621" y="1784671"/>
                </a:lnTo>
                <a:lnTo>
                  <a:pt x="1495083" y="1796136"/>
                </a:lnTo>
                <a:lnTo>
                  <a:pt x="1444659" y="1805948"/>
                </a:lnTo>
                <a:lnTo>
                  <a:pt x="1393404" y="1814067"/>
                </a:lnTo>
                <a:lnTo>
                  <a:pt x="1341368" y="1820452"/>
                </a:lnTo>
                <a:lnTo>
                  <a:pt x="1288604" y="1825063"/>
                </a:lnTo>
                <a:lnTo>
                  <a:pt x="1235163" y="1827858"/>
                </a:lnTo>
                <a:lnTo>
                  <a:pt x="1181099" y="1828799"/>
                </a:lnTo>
                <a:lnTo>
                  <a:pt x="1127035" y="1827858"/>
                </a:lnTo>
                <a:lnTo>
                  <a:pt x="1073595" y="1825063"/>
                </a:lnTo>
                <a:lnTo>
                  <a:pt x="1020831" y="1820452"/>
                </a:lnTo>
                <a:lnTo>
                  <a:pt x="968795" y="1814067"/>
                </a:lnTo>
                <a:lnTo>
                  <a:pt x="917539" y="1805948"/>
                </a:lnTo>
                <a:lnTo>
                  <a:pt x="867116" y="1796136"/>
                </a:lnTo>
                <a:lnTo>
                  <a:pt x="817577" y="1784671"/>
                </a:lnTo>
                <a:lnTo>
                  <a:pt x="768975" y="1771592"/>
                </a:lnTo>
                <a:lnTo>
                  <a:pt x="721362" y="1756941"/>
                </a:lnTo>
                <a:lnTo>
                  <a:pt x="674789" y="1740758"/>
                </a:lnTo>
                <a:lnTo>
                  <a:pt x="629310" y="1723083"/>
                </a:lnTo>
                <a:lnTo>
                  <a:pt x="584975" y="1703957"/>
                </a:lnTo>
                <a:lnTo>
                  <a:pt x="541838" y="1683419"/>
                </a:lnTo>
                <a:lnTo>
                  <a:pt x="499951" y="1661511"/>
                </a:lnTo>
                <a:lnTo>
                  <a:pt x="459364" y="1638273"/>
                </a:lnTo>
                <a:lnTo>
                  <a:pt x="420132" y="1613744"/>
                </a:lnTo>
                <a:lnTo>
                  <a:pt x="382305" y="1587966"/>
                </a:lnTo>
                <a:lnTo>
                  <a:pt x="345935" y="1560978"/>
                </a:lnTo>
                <a:lnTo>
                  <a:pt x="311076" y="1532821"/>
                </a:lnTo>
                <a:lnTo>
                  <a:pt x="277779" y="1503536"/>
                </a:lnTo>
                <a:lnTo>
                  <a:pt x="246096" y="1473162"/>
                </a:lnTo>
                <a:lnTo>
                  <a:pt x="216080" y="1441740"/>
                </a:lnTo>
                <a:lnTo>
                  <a:pt x="187782" y="1409311"/>
                </a:lnTo>
                <a:lnTo>
                  <a:pt x="161254" y="1375915"/>
                </a:lnTo>
                <a:lnTo>
                  <a:pt x="136549" y="1341591"/>
                </a:lnTo>
                <a:lnTo>
                  <a:pt x="113719" y="1306381"/>
                </a:lnTo>
                <a:lnTo>
                  <a:pt x="92816" y="1270325"/>
                </a:lnTo>
                <a:lnTo>
                  <a:pt x="73892" y="1233463"/>
                </a:lnTo>
                <a:lnTo>
                  <a:pt x="56999" y="1195836"/>
                </a:lnTo>
                <a:lnTo>
                  <a:pt x="42189" y="1157483"/>
                </a:lnTo>
                <a:lnTo>
                  <a:pt x="29515" y="1118446"/>
                </a:lnTo>
                <a:lnTo>
                  <a:pt x="19029" y="1078764"/>
                </a:lnTo>
                <a:lnTo>
                  <a:pt x="10782" y="1038478"/>
                </a:lnTo>
                <a:lnTo>
                  <a:pt x="4826" y="997628"/>
                </a:lnTo>
                <a:lnTo>
                  <a:pt x="1215" y="956255"/>
                </a:lnTo>
                <a:lnTo>
                  <a:pt x="0" y="91439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65596" y="2826123"/>
            <a:ext cx="1653988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dirty="0">
                <a:solidFill>
                  <a:srgbClr val="B90000"/>
                </a:solidFill>
                <a:latin typeface="Comic Sans MS"/>
                <a:cs typeface="Comic Sans MS"/>
              </a:rPr>
              <a:t>Machine</a:t>
            </a:r>
            <a:r>
              <a:rPr sz="1588" spc="-75" dirty="0">
                <a:solidFill>
                  <a:srgbClr val="B90000"/>
                </a:solidFill>
                <a:latin typeface="Comic Sans MS"/>
                <a:cs typeface="Comic Sans MS"/>
              </a:rPr>
              <a:t> </a:t>
            </a:r>
            <a:r>
              <a:rPr sz="1588" dirty="0">
                <a:solidFill>
                  <a:srgbClr val="B90000"/>
                </a:solidFill>
                <a:latin typeface="Comic Sans MS"/>
                <a:cs typeface="Comic Sans MS"/>
              </a:rPr>
              <a:t>Learning</a:t>
            </a:r>
            <a:endParaRPr sz="158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526796" y="1243242"/>
            <a:ext cx="2204095" cy="17310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552468" y="1936377"/>
            <a:ext cx="2152751" cy="3814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563470" y="1277470"/>
            <a:ext cx="2084294" cy="1613647"/>
          </a:xfrm>
          <a:custGeom>
            <a:avLst/>
            <a:gdLst/>
            <a:ahLst/>
            <a:cxnLst/>
            <a:rect l="l" t="t" r="r" b="b"/>
            <a:pathLst>
              <a:path w="2362200" h="1828800">
                <a:moveTo>
                  <a:pt x="0" y="914399"/>
                </a:moveTo>
                <a:lnTo>
                  <a:pt x="1215" y="872543"/>
                </a:lnTo>
                <a:lnTo>
                  <a:pt x="4826" y="831170"/>
                </a:lnTo>
                <a:lnTo>
                  <a:pt x="10782" y="790321"/>
                </a:lnTo>
                <a:lnTo>
                  <a:pt x="19029" y="750035"/>
                </a:lnTo>
                <a:lnTo>
                  <a:pt x="29515" y="710353"/>
                </a:lnTo>
                <a:lnTo>
                  <a:pt x="42189" y="671315"/>
                </a:lnTo>
                <a:lnTo>
                  <a:pt x="56999" y="632963"/>
                </a:lnTo>
                <a:lnTo>
                  <a:pt x="73892" y="595335"/>
                </a:lnTo>
                <a:lnTo>
                  <a:pt x="92816" y="558473"/>
                </a:lnTo>
                <a:lnTo>
                  <a:pt x="113719" y="522417"/>
                </a:lnTo>
                <a:lnTo>
                  <a:pt x="136549" y="487207"/>
                </a:lnTo>
                <a:lnTo>
                  <a:pt x="161254" y="452884"/>
                </a:lnTo>
                <a:lnTo>
                  <a:pt x="187782" y="419487"/>
                </a:lnTo>
                <a:lnTo>
                  <a:pt x="216080" y="387058"/>
                </a:lnTo>
                <a:lnTo>
                  <a:pt x="246096" y="355637"/>
                </a:lnTo>
                <a:lnTo>
                  <a:pt x="277779" y="325263"/>
                </a:lnTo>
                <a:lnTo>
                  <a:pt x="311076" y="295977"/>
                </a:lnTo>
                <a:lnTo>
                  <a:pt x="345935" y="267821"/>
                </a:lnTo>
                <a:lnTo>
                  <a:pt x="382305" y="240833"/>
                </a:lnTo>
                <a:lnTo>
                  <a:pt x="420132" y="215055"/>
                </a:lnTo>
                <a:lnTo>
                  <a:pt x="459364" y="190526"/>
                </a:lnTo>
                <a:lnTo>
                  <a:pt x="499951" y="167287"/>
                </a:lnTo>
                <a:lnTo>
                  <a:pt x="541838" y="145379"/>
                </a:lnTo>
                <a:lnTo>
                  <a:pt x="584975" y="124842"/>
                </a:lnTo>
                <a:lnTo>
                  <a:pt x="629310" y="105715"/>
                </a:lnTo>
                <a:lnTo>
                  <a:pt x="674789" y="88041"/>
                </a:lnTo>
                <a:lnTo>
                  <a:pt x="721362" y="71857"/>
                </a:lnTo>
                <a:lnTo>
                  <a:pt x="768975" y="57207"/>
                </a:lnTo>
                <a:lnTo>
                  <a:pt x="817577" y="44128"/>
                </a:lnTo>
                <a:lnTo>
                  <a:pt x="867116" y="32663"/>
                </a:lnTo>
                <a:lnTo>
                  <a:pt x="917539" y="22850"/>
                </a:lnTo>
                <a:lnTo>
                  <a:pt x="968795" y="14732"/>
                </a:lnTo>
                <a:lnTo>
                  <a:pt x="1020831" y="8347"/>
                </a:lnTo>
                <a:lnTo>
                  <a:pt x="1073595" y="3736"/>
                </a:lnTo>
                <a:lnTo>
                  <a:pt x="1127035" y="940"/>
                </a:lnTo>
                <a:lnTo>
                  <a:pt x="1181099" y="0"/>
                </a:lnTo>
                <a:lnTo>
                  <a:pt x="1235163" y="940"/>
                </a:lnTo>
                <a:lnTo>
                  <a:pt x="1288603" y="3736"/>
                </a:lnTo>
                <a:lnTo>
                  <a:pt x="1341368" y="8347"/>
                </a:lnTo>
                <a:lnTo>
                  <a:pt x="1393403" y="14732"/>
                </a:lnTo>
                <a:lnTo>
                  <a:pt x="1444659" y="22850"/>
                </a:lnTo>
                <a:lnTo>
                  <a:pt x="1495082" y="32663"/>
                </a:lnTo>
                <a:lnTo>
                  <a:pt x="1544621" y="44128"/>
                </a:lnTo>
                <a:lnTo>
                  <a:pt x="1593223" y="57207"/>
                </a:lnTo>
                <a:lnTo>
                  <a:pt x="1640837" y="71857"/>
                </a:lnTo>
                <a:lnTo>
                  <a:pt x="1687409" y="88041"/>
                </a:lnTo>
                <a:lnTo>
                  <a:pt x="1732889" y="105715"/>
                </a:lnTo>
                <a:lnTo>
                  <a:pt x="1777223" y="124842"/>
                </a:lnTo>
                <a:lnTo>
                  <a:pt x="1820360" y="145379"/>
                </a:lnTo>
                <a:lnTo>
                  <a:pt x="1862248" y="167287"/>
                </a:lnTo>
                <a:lnTo>
                  <a:pt x="1902834" y="190526"/>
                </a:lnTo>
                <a:lnTo>
                  <a:pt x="1942067" y="215055"/>
                </a:lnTo>
                <a:lnTo>
                  <a:pt x="1979894" y="240833"/>
                </a:lnTo>
                <a:lnTo>
                  <a:pt x="2016263" y="267821"/>
                </a:lnTo>
                <a:lnTo>
                  <a:pt x="2051122" y="295977"/>
                </a:lnTo>
                <a:lnTo>
                  <a:pt x="2084419" y="325263"/>
                </a:lnTo>
                <a:lnTo>
                  <a:pt x="2116102" y="355637"/>
                </a:lnTo>
                <a:lnTo>
                  <a:pt x="2146119" y="387058"/>
                </a:lnTo>
                <a:lnTo>
                  <a:pt x="2174417" y="419487"/>
                </a:lnTo>
                <a:lnTo>
                  <a:pt x="2200944" y="452884"/>
                </a:lnTo>
                <a:lnTo>
                  <a:pt x="2225649" y="487207"/>
                </a:lnTo>
                <a:lnTo>
                  <a:pt x="2248479" y="522417"/>
                </a:lnTo>
                <a:lnTo>
                  <a:pt x="2269383" y="558473"/>
                </a:lnTo>
                <a:lnTo>
                  <a:pt x="2288307" y="595335"/>
                </a:lnTo>
                <a:lnTo>
                  <a:pt x="2305200" y="632963"/>
                </a:lnTo>
                <a:lnTo>
                  <a:pt x="2320009" y="671315"/>
                </a:lnTo>
                <a:lnTo>
                  <a:pt x="2332683" y="710353"/>
                </a:lnTo>
                <a:lnTo>
                  <a:pt x="2343170" y="750035"/>
                </a:lnTo>
                <a:lnTo>
                  <a:pt x="2351417" y="790321"/>
                </a:lnTo>
                <a:lnTo>
                  <a:pt x="2357373" y="831170"/>
                </a:lnTo>
                <a:lnTo>
                  <a:pt x="2360984" y="872543"/>
                </a:lnTo>
                <a:lnTo>
                  <a:pt x="2362199" y="914399"/>
                </a:lnTo>
                <a:lnTo>
                  <a:pt x="2360984" y="956255"/>
                </a:lnTo>
                <a:lnTo>
                  <a:pt x="2357373" y="997628"/>
                </a:lnTo>
                <a:lnTo>
                  <a:pt x="2351417" y="1038478"/>
                </a:lnTo>
                <a:lnTo>
                  <a:pt x="2343170" y="1078764"/>
                </a:lnTo>
                <a:lnTo>
                  <a:pt x="2332684" y="1118446"/>
                </a:lnTo>
                <a:lnTo>
                  <a:pt x="2320009" y="1157483"/>
                </a:lnTo>
                <a:lnTo>
                  <a:pt x="2305200" y="1195836"/>
                </a:lnTo>
                <a:lnTo>
                  <a:pt x="2288307" y="1233463"/>
                </a:lnTo>
                <a:lnTo>
                  <a:pt x="2269383" y="1270325"/>
                </a:lnTo>
                <a:lnTo>
                  <a:pt x="2248480" y="1306381"/>
                </a:lnTo>
                <a:lnTo>
                  <a:pt x="2225650" y="1341591"/>
                </a:lnTo>
                <a:lnTo>
                  <a:pt x="2200945" y="1375915"/>
                </a:lnTo>
                <a:lnTo>
                  <a:pt x="2174417" y="1409311"/>
                </a:lnTo>
                <a:lnTo>
                  <a:pt x="2146119" y="1441740"/>
                </a:lnTo>
                <a:lnTo>
                  <a:pt x="2116102" y="1473162"/>
                </a:lnTo>
                <a:lnTo>
                  <a:pt x="2084420" y="1503536"/>
                </a:lnTo>
                <a:lnTo>
                  <a:pt x="2051123" y="1532821"/>
                </a:lnTo>
                <a:lnTo>
                  <a:pt x="2016263" y="1560978"/>
                </a:lnTo>
                <a:lnTo>
                  <a:pt x="1979894" y="1587966"/>
                </a:lnTo>
                <a:lnTo>
                  <a:pt x="1942067" y="1613744"/>
                </a:lnTo>
                <a:lnTo>
                  <a:pt x="1902835" y="1638273"/>
                </a:lnTo>
                <a:lnTo>
                  <a:pt x="1862248" y="1661511"/>
                </a:lnTo>
                <a:lnTo>
                  <a:pt x="1820360" y="1683419"/>
                </a:lnTo>
                <a:lnTo>
                  <a:pt x="1777223" y="1703957"/>
                </a:lnTo>
                <a:lnTo>
                  <a:pt x="1732889" y="1723083"/>
                </a:lnTo>
                <a:lnTo>
                  <a:pt x="1687409" y="1740758"/>
                </a:lnTo>
                <a:lnTo>
                  <a:pt x="1640837" y="1756941"/>
                </a:lnTo>
                <a:lnTo>
                  <a:pt x="1593224" y="1771592"/>
                </a:lnTo>
                <a:lnTo>
                  <a:pt x="1544621" y="1784671"/>
                </a:lnTo>
                <a:lnTo>
                  <a:pt x="1495083" y="1796136"/>
                </a:lnTo>
                <a:lnTo>
                  <a:pt x="1444659" y="1805948"/>
                </a:lnTo>
                <a:lnTo>
                  <a:pt x="1393404" y="1814067"/>
                </a:lnTo>
                <a:lnTo>
                  <a:pt x="1341368" y="1820452"/>
                </a:lnTo>
                <a:lnTo>
                  <a:pt x="1288604" y="1825063"/>
                </a:lnTo>
                <a:lnTo>
                  <a:pt x="1235163" y="1827858"/>
                </a:lnTo>
                <a:lnTo>
                  <a:pt x="1181099" y="1828799"/>
                </a:lnTo>
                <a:lnTo>
                  <a:pt x="1127035" y="1827858"/>
                </a:lnTo>
                <a:lnTo>
                  <a:pt x="1073595" y="1825063"/>
                </a:lnTo>
                <a:lnTo>
                  <a:pt x="1020831" y="1820452"/>
                </a:lnTo>
                <a:lnTo>
                  <a:pt x="968795" y="1814067"/>
                </a:lnTo>
                <a:lnTo>
                  <a:pt x="917539" y="1805948"/>
                </a:lnTo>
                <a:lnTo>
                  <a:pt x="867116" y="1796136"/>
                </a:lnTo>
                <a:lnTo>
                  <a:pt x="817577" y="1784671"/>
                </a:lnTo>
                <a:lnTo>
                  <a:pt x="768975" y="1771592"/>
                </a:lnTo>
                <a:lnTo>
                  <a:pt x="721362" y="1756941"/>
                </a:lnTo>
                <a:lnTo>
                  <a:pt x="674789" y="1740758"/>
                </a:lnTo>
                <a:lnTo>
                  <a:pt x="629310" y="1723083"/>
                </a:lnTo>
                <a:lnTo>
                  <a:pt x="584975" y="1703957"/>
                </a:lnTo>
                <a:lnTo>
                  <a:pt x="541838" y="1683419"/>
                </a:lnTo>
                <a:lnTo>
                  <a:pt x="499951" y="1661511"/>
                </a:lnTo>
                <a:lnTo>
                  <a:pt x="459364" y="1638273"/>
                </a:lnTo>
                <a:lnTo>
                  <a:pt x="420132" y="1613744"/>
                </a:lnTo>
                <a:lnTo>
                  <a:pt x="382305" y="1587966"/>
                </a:lnTo>
                <a:lnTo>
                  <a:pt x="345935" y="1560978"/>
                </a:lnTo>
                <a:lnTo>
                  <a:pt x="311076" y="1532821"/>
                </a:lnTo>
                <a:lnTo>
                  <a:pt x="277779" y="1503536"/>
                </a:lnTo>
                <a:lnTo>
                  <a:pt x="246096" y="1473162"/>
                </a:lnTo>
                <a:lnTo>
                  <a:pt x="216080" y="1441740"/>
                </a:lnTo>
                <a:lnTo>
                  <a:pt x="187782" y="1409311"/>
                </a:lnTo>
                <a:lnTo>
                  <a:pt x="161254" y="1375915"/>
                </a:lnTo>
                <a:lnTo>
                  <a:pt x="136549" y="1341591"/>
                </a:lnTo>
                <a:lnTo>
                  <a:pt x="113719" y="1306381"/>
                </a:lnTo>
                <a:lnTo>
                  <a:pt x="92816" y="1270325"/>
                </a:lnTo>
                <a:lnTo>
                  <a:pt x="73892" y="1233463"/>
                </a:lnTo>
                <a:lnTo>
                  <a:pt x="56999" y="1195836"/>
                </a:lnTo>
                <a:lnTo>
                  <a:pt x="42189" y="1157483"/>
                </a:lnTo>
                <a:lnTo>
                  <a:pt x="29515" y="1118446"/>
                </a:lnTo>
                <a:lnTo>
                  <a:pt x="19029" y="1078764"/>
                </a:lnTo>
                <a:lnTo>
                  <a:pt x="10782" y="1038478"/>
                </a:lnTo>
                <a:lnTo>
                  <a:pt x="4826" y="997628"/>
                </a:lnTo>
                <a:lnTo>
                  <a:pt x="1215" y="956255"/>
                </a:lnTo>
                <a:lnTo>
                  <a:pt x="0" y="91439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68390" y="1952065"/>
            <a:ext cx="2080932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spc="-4" dirty="0">
                <a:solidFill>
                  <a:srgbClr val="B90000"/>
                </a:solidFill>
                <a:latin typeface="Comic Sans MS"/>
                <a:cs typeface="Comic Sans MS"/>
              </a:rPr>
              <a:t>Artificial</a:t>
            </a:r>
            <a:r>
              <a:rPr sz="1588" spc="-49" dirty="0">
                <a:solidFill>
                  <a:srgbClr val="B90000"/>
                </a:solidFill>
                <a:latin typeface="Comic Sans MS"/>
                <a:cs typeface="Comic Sans MS"/>
              </a:rPr>
              <a:t> </a:t>
            </a:r>
            <a:r>
              <a:rPr sz="1588" spc="-4" dirty="0">
                <a:solidFill>
                  <a:srgbClr val="B90000"/>
                </a:solidFill>
                <a:latin typeface="Comic Sans MS"/>
                <a:cs typeface="Comic Sans MS"/>
              </a:rPr>
              <a:t>Intelligence</a:t>
            </a:r>
            <a:endParaRPr sz="158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509738" y="2050065"/>
            <a:ext cx="2204095" cy="17310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905814" y="2743200"/>
            <a:ext cx="909510" cy="38140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546411" y="2084293"/>
            <a:ext cx="2084294" cy="1613647"/>
          </a:xfrm>
          <a:custGeom>
            <a:avLst/>
            <a:gdLst/>
            <a:ahLst/>
            <a:cxnLst/>
            <a:rect l="l" t="t" r="r" b="b"/>
            <a:pathLst>
              <a:path w="2362200" h="1828800">
                <a:moveTo>
                  <a:pt x="0" y="914399"/>
                </a:moveTo>
                <a:lnTo>
                  <a:pt x="1215" y="872543"/>
                </a:lnTo>
                <a:lnTo>
                  <a:pt x="4826" y="831170"/>
                </a:lnTo>
                <a:lnTo>
                  <a:pt x="10782" y="790321"/>
                </a:lnTo>
                <a:lnTo>
                  <a:pt x="19029" y="750035"/>
                </a:lnTo>
                <a:lnTo>
                  <a:pt x="29515" y="710353"/>
                </a:lnTo>
                <a:lnTo>
                  <a:pt x="42189" y="671316"/>
                </a:lnTo>
                <a:lnTo>
                  <a:pt x="56999" y="632963"/>
                </a:lnTo>
                <a:lnTo>
                  <a:pt x="73892" y="595336"/>
                </a:lnTo>
                <a:lnTo>
                  <a:pt x="92816" y="558474"/>
                </a:lnTo>
                <a:lnTo>
                  <a:pt x="113719" y="522418"/>
                </a:lnTo>
                <a:lnTo>
                  <a:pt x="136549" y="487208"/>
                </a:lnTo>
                <a:lnTo>
                  <a:pt x="161254" y="452884"/>
                </a:lnTo>
                <a:lnTo>
                  <a:pt x="187782" y="419488"/>
                </a:lnTo>
                <a:lnTo>
                  <a:pt x="216080" y="387059"/>
                </a:lnTo>
                <a:lnTo>
                  <a:pt x="246096" y="355637"/>
                </a:lnTo>
                <a:lnTo>
                  <a:pt x="277779" y="325263"/>
                </a:lnTo>
                <a:lnTo>
                  <a:pt x="311076" y="295978"/>
                </a:lnTo>
                <a:lnTo>
                  <a:pt x="345935" y="267821"/>
                </a:lnTo>
                <a:lnTo>
                  <a:pt x="382305" y="240833"/>
                </a:lnTo>
                <a:lnTo>
                  <a:pt x="420132" y="215055"/>
                </a:lnTo>
                <a:lnTo>
                  <a:pt x="459364" y="190526"/>
                </a:lnTo>
                <a:lnTo>
                  <a:pt x="499951" y="167288"/>
                </a:lnTo>
                <a:lnTo>
                  <a:pt x="541838" y="145379"/>
                </a:lnTo>
                <a:lnTo>
                  <a:pt x="584975" y="124842"/>
                </a:lnTo>
                <a:lnTo>
                  <a:pt x="629310" y="105716"/>
                </a:lnTo>
                <a:lnTo>
                  <a:pt x="674789" y="88041"/>
                </a:lnTo>
                <a:lnTo>
                  <a:pt x="721362" y="71858"/>
                </a:lnTo>
                <a:lnTo>
                  <a:pt x="768975" y="57207"/>
                </a:lnTo>
                <a:lnTo>
                  <a:pt x="817577" y="44128"/>
                </a:lnTo>
                <a:lnTo>
                  <a:pt x="867116" y="32663"/>
                </a:lnTo>
                <a:lnTo>
                  <a:pt x="917539" y="22850"/>
                </a:lnTo>
                <a:lnTo>
                  <a:pt x="968795" y="14732"/>
                </a:lnTo>
                <a:lnTo>
                  <a:pt x="1020831" y="8347"/>
                </a:lnTo>
                <a:lnTo>
                  <a:pt x="1073595" y="3736"/>
                </a:lnTo>
                <a:lnTo>
                  <a:pt x="1127035" y="940"/>
                </a:lnTo>
                <a:lnTo>
                  <a:pt x="1181099" y="0"/>
                </a:lnTo>
                <a:lnTo>
                  <a:pt x="1235163" y="940"/>
                </a:lnTo>
                <a:lnTo>
                  <a:pt x="1288604" y="3736"/>
                </a:lnTo>
                <a:lnTo>
                  <a:pt x="1341368" y="8347"/>
                </a:lnTo>
                <a:lnTo>
                  <a:pt x="1393404" y="14732"/>
                </a:lnTo>
                <a:lnTo>
                  <a:pt x="1444659" y="22850"/>
                </a:lnTo>
                <a:lnTo>
                  <a:pt x="1495083" y="32663"/>
                </a:lnTo>
                <a:lnTo>
                  <a:pt x="1544621" y="44128"/>
                </a:lnTo>
                <a:lnTo>
                  <a:pt x="1593224" y="57207"/>
                </a:lnTo>
                <a:lnTo>
                  <a:pt x="1640837" y="71858"/>
                </a:lnTo>
                <a:lnTo>
                  <a:pt x="1687409" y="88041"/>
                </a:lnTo>
                <a:lnTo>
                  <a:pt x="1732889" y="105716"/>
                </a:lnTo>
                <a:lnTo>
                  <a:pt x="1777223" y="124842"/>
                </a:lnTo>
                <a:lnTo>
                  <a:pt x="1820360" y="145379"/>
                </a:lnTo>
                <a:lnTo>
                  <a:pt x="1862248" y="167288"/>
                </a:lnTo>
                <a:lnTo>
                  <a:pt x="1902835" y="190526"/>
                </a:lnTo>
                <a:lnTo>
                  <a:pt x="1942067" y="215055"/>
                </a:lnTo>
                <a:lnTo>
                  <a:pt x="1979894" y="240833"/>
                </a:lnTo>
                <a:lnTo>
                  <a:pt x="2016263" y="267821"/>
                </a:lnTo>
                <a:lnTo>
                  <a:pt x="2051123" y="295978"/>
                </a:lnTo>
                <a:lnTo>
                  <a:pt x="2084420" y="325263"/>
                </a:lnTo>
                <a:lnTo>
                  <a:pt x="2116102" y="355637"/>
                </a:lnTo>
                <a:lnTo>
                  <a:pt x="2146119" y="387059"/>
                </a:lnTo>
                <a:lnTo>
                  <a:pt x="2174417" y="419488"/>
                </a:lnTo>
                <a:lnTo>
                  <a:pt x="2200945" y="452884"/>
                </a:lnTo>
                <a:lnTo>
                  <a:pt x="2225650" y="487208"/>
                </a:lnTo>
                <a:lnTo>
                  <a:pt x="2248480" y="522418"/>
                </a:lnTo>
                <a:lnTo>
                  <a:pt x="2269383" y="558474"/>
                </a:lnTo>
                <a:lnTo>
                  <a:pt x="2288307" y="595336"/>
                </a:lnTo>
                <a:lnTo>
                  <a:pt x="2305200" y="632963"/>
                </a:lnTo>
                <a:lnTo>
                  <a:pt x="2320009" y="671316"/>
                </a:lnTo>
                <a:lnTo>
                  <a:pt x="2332684" y="710353"/>
                </a:lnTo>
                <a:lnTo>
                  <a:pt x="2343170" y="750035"/>
                </a:lnTo>
                <a:lnTo>
                  <a:pt x="2351417" y="790321"/>
                </a:lnTo>
                <a:lnTo>
                  <a:pt x="2357373" y="831170"/>
                </a:lnTo>
                <a:lnTo>
                  <a:pt x="2360984" y="872543"/>
                </a:lnTo>
                <a:lnTo>
                  <a:pt x="2362199" y="914399"/>
                </a:lnTo>
                <a:lnTo>
                  <a:pt x="2360984" y="956255"/>
                </a:lnTo>
                <a:lnTo>
                  <a:pt x="2357373" y="997628"/>
                </a:lnTo>
                <a:lnTo>
                  <a:pt x="2351417" y="1038478"/>
                </a:lnTo>
                <a:lnTo>
                  <a:pt x="2343170" y="1078764"/>
                </a:lnTo>
                <a:lnTo>
                  <a:pt x="2332684" y="1118446"/>
                </a:lnTo>
                <a:lnTo>
                  <a:pt x="2320009" y="1157483"/>
                </a:lnTo>
                <a:lnTo>
                  <a:pt x="2305200" y="1195836"/>
                </a:lnTo>
                <a:lnTo>
                  <a:pt x="2288307" y="1233463"/>
                </a:lnTo>
                <a:lnTo>
                  <a:pt x="2269383" y="1270325"/>
                </a:lnTo>
                <a:lnTo>
                  <a:pt x="2248480" y="1306381"/>
                </a:lnTo>
                <a:lnTo>
                  <a:pt x="2225650" y="1341591"/>
                </a:lnTo>
                <a:lnTo>
                  <a:pt x="2200945" y="1375915"/>
                </a:lnTo>
                <a:lnTo>
                  <a:pt x="2174417" y="1409311"/>
                </a:lnTo>
                <a:lnTo>
                  <a:pt x="2146119" y="1441740"/>
                </a:lnTo>
                <a:lnTo>
                  <a:pt x="2116102" y="1473162"/>
                </a:lnTo>
                <a:lnTo>
                  <a:pt x="2084420" y="1503536"/>
                </a:lnTo>
                <a:lnTo>
                  <a:pt x="2051123" y="1532821"/>
                </a:lnTo>
                <a:lnTo>
                  <a:pt x="2016263" y="1560978"/>
                </a:lnTo>
                <a:lnTo>
                  <a:pt x="1979894" y="1587966"/>
                </a:lnTo>
                <a:lnTo>
                  <a:pt x="1942067" y="1613744"/>
                </a:lnTo>
                <a:lnTo>
                  <a:pt x="1902835" y="1638273"/>
                </a:lnTo>
                <a:lnTo>
                  <a:pt x="1862248" y="1661511"/>
                </a:lnTo>
                <a:lnTo>
                  <a:pt x="1820360" y="1683419"/>
                </a:lnTo>
                <a:lnTo>
                  <a:pt x="1777223" y="1703957"/>
                </a:lnTo>
                <a:lnTo>
                  <a:pt x="1732889" y="1723083"/>
                </a:lnTo>
                <a:lnTo>
                  <a:pt x="1687409" y="1740758"/>
                </a:lnTo>
                <a:lnTo>
                  <a:pt x="1640837" y="1756941"/>
                </a:lnTo>
                <a:lnTo>
                  <a:pt x="1593224" y="1771592"/>
                </a:lnTo>
                <a:lnTo>
                  <a:pt x="1544621" y="1784671"/>
                </a:lnTo>
                <a:lnTo>
                  <a:pt x="1495083" y="1796136"/>
                </a:lnTo>
                <a:lnTo>
                  <a:pt x="1444659" y="1805948"/>
                </a:lnTo>
                <a:lnTo>
                  <a:pt x="1393404" y="1814067"/>
                </a:lnTo>
                <a:lnTo>
                  <a:pt x="1341368" y="1820452"/>
                </a:lnTo>
                <a:lnTo>
                  <a:pt x="1288604" y="1825063"/>
                </a:lnTo>
                <a:lnTo>
                  <a:pt x="1235163" y="1827858"/>
                </a:lnTo>
                <a:lnTo>
                  <a:pt x="1181099" y="1828799"/>
                </a:lnTo>
                <a:lnTo>
                  <a:pt x="1127035" y="1827858"/>
                </a:lnTo>
                <a:lnTo>
                  <a:pt x="1073595" y="1825063"/>
                </a:lnTo>
                <a:lnTo>
                  <a:pt x="1020831" y="1820452"/>
                </a:lnTo>
                <a:lnTo>
                  <a:pt x="968795" y="1814067"/>
                </a:lnTo>
                <a:lnTo>
                  <a:pt x="917539" y="1805948"/>
                </a:lnTo>
                <a:lnTo>
                  <a:pt x="867116" y="1796136"/>
                </a:lnTo>
                <a:lnTo>
                  <a:pt x="817577" y="1784671"/>
                </a:lnTo>
                <a:lnTo>
                  <a:pt x="768975" y="1771592"/>
                </a:lnTo>
                <a:lnTo>
                  <a:pt x="721362" y="1756941"/>
                </a:lnTo>
                <a:lnTo>
                  <a:pt x="674789" y="1740758"/>
                </a:lnTo>
                <a:lnTo>
                  <a:pt x="629310" y="1723083"/>
                </a:lnTo>
                <a:lnTo>
                  <a:pt x="584975" y="1703957"/>
                </a:lnTo>
                <a:lnTo>
                  <a:pt x="541838" y="1683419"/>
                </a:lnTo>
                <a:lnTo>
                  <a:pt x="499951" y="1661511"/>
                </a:lnTo>
                <a:lnTo>
                  <a:pt x="459364" y="1638273"/>
                </a:lnTo>
                <a:lnTo>
                  <a:pt x="420132" y="1613744"/>
                </a:lnTo>
                <a:lnTo>
                  <a:pt x="382305" y="1587966"/>
                </a:lnTo>
                <a:lnTo>
                  <a:pt x="345935" y="1560978"/>
                </a:lnTo>
                <a:lnTo>
                  <a:pt x="311076" y="1532821"/>
                </a:lnTo>
                <a:lnTo>
                  <a:pt x="277779" y="1503536"/>
                </a:lnTo>
                <a:lnTo>
                  <a:pt x="246096" y="1473162"/>
                </a:lnTo>
                <a:lnTo>
                  <a:pt x="216080" y="1441740"/>
                </a:lnTo>
                <a:lnTo>
                  <a:pt x="187782" y="1409311"/>
                </a:lnTo>
                <a:lnTo>
                  <a:pt x="161254" y="1375915"/>
                </a:lnTo>
                <a:lnTo>
                  <a:pt x="136549" y="1341591"/>
                </a:lnTo>
                <a:lnTo>
                  <a:pt x="113719" y="1306381"/>
                </a:lnTo>
                <a:lnTo>
                  <a:pt x="92816" y="1270325"/>
                </a:lnTo>
                <a:lnTo>
                  <a:pt x="73892" y="1233463"/>
                </a:lnTo>
                <a:lnTo>
                  <a:pt x="56999" y="1195836"/>
                </a:lnTo>
                <a:lnTo>
                  <a:pt x="42189" y="1157483"/>
                </a:lnTo>
                <a:lnTo>
                  <a:pt x="29515" y="1118446"/>
                </a:lnTo>
                <a:lnTo>
                  <a:pt x="19029" y="1078764"/>
                </a:lnTo>
                <a:lnTo>
                  <a:pt x="10782" y="1038478"/>
                </a:lnTo>
                <a:lnTo>
                  <a:pt x="4826" y="997628"/>
                </a:lnTo>
                <a:lnTo>
                  <a:pt x="1215" y="956255"/>
                </a:lnTo>
                <a:lnTo>
                  <a:pt x="0" y="91439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921125" y="2758888"/>
            <a:ext cx="834278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spc="-4" dirty="0">
                <a:solidFill>
                  <a:srgbClr val="B90000"/>
                </a:solidFill>
                <a:latin typeface="Comic Sans MS"/>
                <a:cs typeface="Comic Sans MS"/>
              </a:rPr>
              <a:t>Robotics</a:t>
            </a:r>
            <a:endParaRPr sz="158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543855" y="3997443"/>
            <a:ext cx="2204095" cy="17346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793237" y="4569554"/>
            <a:ext cx="1705331" cy="63078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580529" y="4034117"/>
            <a:ext cx="2084294" cy="1613647"/>
          </a:xfrm>
          <a:custGeom>
            <a:avLst/>
            <a:gdLst/>
            <a:ahLst/>
            <a:cxnLst/>
            <a:rect l="l" t="t" r="r" b="b"/>
            <a:pathLst>
              <a:path w="2362200" h="1828800">
                <a:moveTo>
                  <a:pt x="0" y="914399"/>
                </a:moveTo>
                <a:lnTo>
                  <a:pt x="1215" y="872543"/>
                </a:lnTo>
                <a:lnTo>
                  <a:pt x="4826" y="831170"/>
                </a:lnTo>
                <a:lnTo>
                  <a:pt x="10782" y="790321"/>
                </a:lnTo>
                <a:lnTo>
                  <a:pt x="19029" y="750035"/>
                </a:lnTo>
                <a:lnTo>
                  <a:pt x="29515" y="710353"/>
                </a:lnTo>
                <a:lnTo>
                  <a:pt x="42189" y="671316"/>
                </a:lnTo>
                <a:lnTo>
                  <a:pt x="56999" y="632963"/>
                </a:lnTo>
                <a:lnTo>
                  <a:pt x="73892" y="595336"/>
                </a:lnTo>
                <a:lnTo>
                  <a:pt x="92816" y="558474"/>
                </a:lnTo>
                <a:lnTo>
                  <a:pt x="113719" y="522418"/>
                </a:lnTo>
                <a:lnTo>
                  <a:pt x="136549" y="487208"/>
                </a:lnTo>
                <a:lnTo>
                  <a:pt x="161254" y="452884"/>
                </a:lnTo>
                <a:lnTo>
                  <a:pt x="187782" y="419488"/>
                </a:lnTo>
                <a:lnTo>
                  <a:pt x="216080" y="387059"/>
                </a:lnTo>
                <a:lnTo>
                  <a:pt x="246096" y="355637"/>
                </a:lnTo>
                <a:lnTo>
                  <a:pt x="277779" y="325263"/>
                </a:lnTo>
                <a:lnTo>
                  <a:pt x="311076" y="295978"/>
                </a:lnTo>
                <a:lnTo>
                  <a:pt x="345935" y="267821"/>
                </a:lnTo>
                <a:lnTo>
                  <a:pt x="382305" y="240833"/>
                </a:lnTo>
                <a:lnTo>
                  <a:pt x="420132" y="215055"/>
                </a:lnTo>
                <a:lnTo>
                  <a:pt x="459364" y="190526"/>
                </a:lnTo>
                <a:lnTo>
                  <a:pt x="499951" y="167288"/>
                </a:lnTo>
                <a:lnTo>
                  <a:pt x="541838" y="145379"/>
                </a:lnTo>
                <a:lnTo>
                  <a:pt x="584975" y="124842"/>
                </a:lnTo>
                <a:lnTo>
                  <a:pt x="629310" y="105716"/>
                </a:lnTo>
                <a:lnTo>
                  <a:pt x="674789" y="88041"/>
                </a:lnTo>
                <a:lnTo>
                  <a:pt x="721362" y="71858"/>
                </a:lnTo>
                <a:lnTo>
                  <a:pt x="768975" y="57207"/>
                </a:lnTo>
                <a:lnTo>
                  <a:pt x="817577" y="44128"/>
                </a:lnTo>
                <a:lnTo>
                  <a:pt x="867116" y="32663"/>
                </a:lnTo>
                <a:lnTo>
                  <a:pt x="917539" y="22850"/>
                </a:lnTo>
                <a:lnTo>
                  <a:pt x="968795" y="14732"/>
                </a:lnTo>
                <a:lnTo>
                  <a:pt x="1020831" y="8347"/>
                </a:lnTo>
                <a:lnTo>
                  <a:pt x="1073595" y="3736"/>
                </a:lnTo>
                <a:lnTo>
                  <a:pt x="1127035" y="940"/>
                </a:lnTo>
                <a:lnTo>
                  <a:pt x="1181099" y="0"/>
                </a:lnTo>
                <a:lnTo>
                  <a:pt x="1235163" y="940"/>
                </a:lnTo>
                <a:lnTo>
                  <a:pt x="1288603" y="3736"/>
                </a:lnTo>
                <a:lnTo>
                  <a:pt x="1341367" y="8347"/>
                </a:lnTo>
                <a:lnTo>
                  <a:pt x="1393403" y="14732"/>
                </a:lnTo>
                <a:lnTo>
                  <a:pt x="1444659" y="22850"/>
                </a:lnTo>
                <a:lnTo>
                  <a:pt x="1495082" y="32663"/>
                </a:lnTo>
                <a:lnTo>
                  <a:pt x="1544621" y="44128"/>
                </a:lnTo>
                <a:lnTo>
                  <a:pt x="1593223" y="57207"/>
                </a:lnTo>
                <a:lnTo>
                  <a:pt x="1640836" y="71858"/>
                </a:lnTo>
                <a:lnTo>
                  <a:pt x="1687409" y="88041"/>
                </a:lnTo>
                <a:lnTo>
                  <a:pt x="1732888" y="105716"/>
                </a:lnTo>
                <a:lnTo>
                  <a:pt x="1777222" y="124842"/>
                </a:lnTo>
                <a:lnTo>
                  <a:pt x="1820360" y="145379"/>
                </a:lnTo>
                <a:lnTo>
                  <a:pt x="1862247" y="167288"/>
                </a:lnTo>
                <a:lnTo>
                  <a:pt x="1902834" y="190526"/>
                </a:lnTo>
                <a:lnTo>
                  <a:pt x="1942066" y="215055"/>
                </a:lnTo>
                <a:lnTo>
                  <a:pt x="1979893" y="240833"/>
                </a:lnTo>
                <a:lnTo>
                  <a:pt x="2016263" y="267821"/>
                </a:lnTo>
                <a:lnTo>
                  <a:pt x="2051122" y="295978"/>
                </a:lnTo>
                <a:lnTo>
                  <a:pt x="2084419" y="325263"/>
                </a:lnTo>
                <a:lnTo>
                  <a:pt x="2116102" y="355637"/>
                </a:lnTo>
                <a:lnTo>
                  <a:pt x="2146118" y="387059"/>
                </a:lnTo>
                <a:lnTo>
                  <a:pt x="2174417" y="419488"/>
                </a:lnTo>
                <a:lnTo>
                  <a:pt x="2200944" y="452884"/>
                </a:lnTo>
                <a:lnTo>
                  <a:pt x="2225649" y="487208"/>
                </a:lnTo>
                <a:lnTo>
                  <a:pt x="2248479" y="522418"/>
                </a:lnTo>
                <a:lnTo>
                  <a:pt x="2269382" y="558474"/>
                </a:lnTo>
                <a:lnTo>
                  <a:pt x="2288307" y="595336"/>
                </a:lnTo>
                <a:lnTo>
                  <a:pt x="2305200" y="632963"/>
                </a:lnTo>
                <a:lnTo>
                  <a:pt x="2320009" y="671316"/>
                </a:lnTo>
                <a:lnTo>
                  <a:pt x="2332683" y="710353"/>
                </a:lnTo>
                <a:lnTo>
                  <a:pt x="2343170" y="750035"/>
                </a:lnTo>
                <a:lnTo>
                  <a:pt x="2351417" y="790321"/>
                </a:lnTo>
                <a:lnTo>
                  <a:pt x="2357373" y="831170"/>
                </a:lnTo>
                <a:lnTo>
                  <a:pt x="2360984" y="872543"/>
                </a:lnTo>
                <a:lnTo>
                  <a:pt x="2362199" y="914399"/>
                </a:lnTo>
                <a:lnTo>
                  <a:pt x="2360984" y="956255"/>
                </a:lnTo>
                <a:lnTo>
                  <a:pt x="2357373" y="997628"/>
                </a:lnTo>
                <a:lnTo>
                  <a:pt x="2351417" y="1038478"/>
                </a:lnTo>
                <a:lnTo>
                  <a:pt x="2343170" y="1078764"/>
                </a:lnTo>
                <a:lnTo>
                  <a:pt x="2332684" y="1118446"/>
                </a:lnTo>
                <a:lnTo>
                  <a:pt x="2320009" y="1157483"/>
                </a:lnTo>
                <a:lnTo>
                  <a:pt x="2305200" y="1195836"/>
                </a:lnTo>
                <a:lnTo>
                  <a:pt x="2288307" y="1233463"/>
                </a:lnTo>
                <a:lnTo>
                  <a:pt x="2269383" y="1270325"/>
                </a:lnTo>
                <a:lnTo>
                  <a:pt x="2248480" y="1306381"/>
                </a:lnTo>
                <a:lnTo>
                  <a:pt x="2225650" y="1341591"/>
                </a:lnTo>
                <a:lnTo>
                  <a:pt x="2200945" y="1375915"/>
                </a:lnTo>
                <a:lnTo>
                  <a:pt x="2174417" y="1409311"/>
                </a:lnTo>
                <a:lnTo>
                  <a:pt x="2146119" y="1441740"/>
                </a:lnTo>
                <a:lnTo>
                  <a:pt x="2116102" y="1473162"/>
                </a:lnTo>
                <a:lnTo>
                  <a:pt x="2084420" y="1503536"/>
                </a:lnTo>
                <a:lnTo>
                  <a:pt x="2051123" y="1532821"/>
                </a:lnTo>
                <a:lnTo>
                  <a:pt x="2016263" y="1560978"/>
                </a:lnTo>
                <a:lnTo>
                  <a:pt x="1979894" y="1587966"/>
                </a:lnTo>
                <a:lnTo>
                  <a:pt x="1942067" y="1613744"/>
                </a:lnTo>
                <a:lnTo>
                  <a:pt x="1902835" y="1638273"/>
                </a:lnTo>
                <a:lnTo>
                  <a:pt x="1862248" y="1661511"/>
                </a:lnTo>
                <a:lnTo>
                  <a:pt x="1820360" y="1683419"/>
                </a:lnTo>
                <a:lnTo>
                  <a:pt x="1777223" y="1703957"/>
                </a:lnTo>
                <a:lnTo>
                  <a:pt x="1732889" y="1723083"/>
                </a:lnTo>
                <a:lnTo>
                  <a:pt x="1687409" y="1740758"/>
                </a:lnTo>
                <a:lnTo>
                  <a:pt x="1640837" y="1756941"/>
                </a:lnTo>
                <a:lnTo>
                  <a:pt x="1593224" y="1771592"/>
                </a:lnTo>
                <a:lnTo>
                  <a:pt x="1544621" y="1784671"/>
                </a:lnTo>
                <a:lnTo>
                  <a:pt x="1495083" y="1796136"/>
                </a:lnTo>
                <a:lnTo>
                  <a:pt x="1444659" y="1805948"/>
                </a:lnTo>
                <a:lnTo>
                  <a:pt x="1393404" y="1814067"/>
                </a:lnTo>
                <a:lnTo>
                  <a:pt x="1341368" y="1820452"/>
                </a:lnTo>
                <a:lnTo>
                  <a:pt x="1288604" y="1825063"/>
                </a:lnTo>
                <a:lnTo>
                  <a:pt x="1235163" y="1827858"/>
                </a:lnTo>
                <a:lnTo>
                  <a:pt x="1181099" y="1828799"/>
                </a:lnTo>
                <a:lnTo>
                  <a:pt x="1127035" y="1827858"/>
                </a:lnTo>
                <a:lnTo>
                  <a:pt x="1073595" y="1825063"/>
                </a:lnTo>
                <a:lnTo>
                  <a:pt x="1020831" y="1820452"/>
                </a:lnTo>
                <a:lnTo>
                  <a:pt x="968795" y="1814067"/>
                </a:lnTo>
                <a:lnTo>
                  <a:pt x="917539" y="1805948"/>
                </a:lnTo>
                <a:lnTo>
                  <a:pt x="867116" y="1796136"/>
                </a:lnTo>
                <a:lnTo>
                  <a:pt x="817577" y="1784671"/>
                </a:lnTo>
                <a:lnTo>
                  <a:pt x="768975" y="1771592"/>
                </a:lnTo>
                <a:lnTo>
                  <a:pt x="721362" y="1756941"/>
                </a:lnTo>
                <a:lnTo>
                  <a:pt x="674789" y="1740758"/>
                </a:lnTo>
                <a:lnTo>
                  <a:pt x="629310" y="1723083"/>
                </a:lnTo>
                <a:lnTo>
                  <a:pt x="584975" y="1703957"/>
                </a:lnTo>
                <a:lnTo>
                  <a:pt x="541838" y="1683419"/>
                </a:lnTo>
                <a:lnTo>
                  <a:pt x="499951" y="1661511"/>
                </a:lnTo>
                <a:lnTo>
                  <a:pt x="459364" y="1638273"/>
                </a:lnTo>
                <a:lnTo>
                  <a:pt x="420132" y="1613744"/>
                </a:lnTo>
                <a:lnTo>
                  <a:pt x="382305" y="1587966"/>
                </a:lnTo>
                <a:lnTo>
                  <a:pt x="345935" y="1560978"/>
                </a:lnTo>
                <a:lnTo>
                  <a:pt x="311076" y="1532821"/>
                </a:lnTo>
                <a:lnTo>
                  <a:pt x="277779" y="1503536"/>
                </a:lnTo>
                <a:lnTo>
                  <a:pt x="246096" y="1473162"/>
                </a:lnTo>
                <a:lnTo>
                  <a:pt x="216080" y="1441740"/>
                </a:lnTo>
                <a:lnTo>
                  <a:pt x="187782" y="1409311"/>
                </a:lnTo>
                <a:lnTo>
                  <a:pt x="161254" y="1375915"/>
                </a:lnTo>
                <a:lnTo>
                  <a:pt x="136549" y="1341591"/>
                </a:lnTo>
                <a:lnTo>
                  <a:pt x="113719" y="1306381"/>
                </a:lnTo>
                <a:lnTo>
                  <a:pt x="92816" y="1270325"/>
                </a:lnTo>
                <a:lnTo>
                  <a:pt x="73892" y="1233463"/>
                </a:lnTo>
                <a:lnTo>
                  <a:pt x="56999" y="1195836"/>
                </a:lnTo>
                <a:lnTo>
                  <a:pt x="42189" y="1157483"/>
                </a:lnTo>
                <a:lnTo>
                  <a:pt x="29515" y="1118446"/>
                </a:lnTo>
                <a:lnTo>
                  <a:pt x="19029" y="1078764"/>
                </a:lnTo>
                <a:lnTo>
                  <a:pt x="10782" y="1038478"/>
                </a:lnTo>
                <a:lnTo>
                  <a:pt x="4826" y="997628"/>
                </a:lnTo>
                <a:lnTo>
                  <a:pt x="1215" y="956255"/>
                </a:lnTo>
                <a:lnTo>
                  <a:pt x="0" y="91439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809567" y="4587688"/>
            <a:ext cx="1628775" cy="493536"/>
          </a:xfrm>
          <a:prstGeom prst="rect">
            <a:avLst/>
          </a:prstGeom>
        </p:spPr>
        <p:txBody>
          <a:bodyPr vert="horz" wrap="square" lIns="0" tIns="6163" rIns="0" bIns="0" rtlCol="0">
            <a:spAutoFit/>
          </a:bodyPr>
          <a:lstStyle/>
          <a:p>
            <a:pPr marL="178743" marR="4483" indent="-168097" defTabSz="806867">
              <a:lnSpc>
                <a:spcPct val="101899"/>
              </a:lnSpc>
              <a:spcBef>
                <a:spcPts val="49"/>
              </a:spcBef>
            </a:pPr>
            <a:r>
              <a:rPr sz="1588" spc="-4" dirty="0">
                <a:solidFill>
                  <a:srgbClr val="B90000"/>
                </a:solidFill>
                <a:latin typeface="Comic Sans MS"/>
                <a:cs typeface="Comic Sans MS"/>
              </a:rPr>
              <a:t>Cognitive</a:t>
            </a:r>
            <a:r>
              <a:rPr sz="1588" spc="-49" dirty="0">
                <a:solidFill>
                  <a:srgbClr val="B90000"/>
                </a:solidFill>
                <a:latin typeface="Comic Sans MS"/>
                <a:cs typeface="Comic Sans MS"/>
              </a:rPr>
              <a:t> </a:t>
            </a:r>
            <a:r>
              <a:rPr sz="1588" spc="-4" dirty="0">
                <a:solidFill>
                  <a:srgbClr val="B90000"/>
                </a:solidFill>
                <a:latin typeface="Comic Sans MS"/>
                <a:cs typeface="Comic Sans MS"/>
              </a:rPr>
              <a:t>science  Neuroscience</a:t>
            </a:r>
            <a:endParaRPr sz="158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377712" y="3931431"/>
            <a:ext cx="2200427" cy="173100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535410" y="4624564"/>
            <a:ext cx="1874031" cy="38507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411940" y="3966882"/>
            <a:ext cx="2084294" cy="1613647"/>
          </a:xfrm>
          <a:custGeom>
            <a:avLst/>
            <a:gdLst/>
            <a:ahLst/>
            <a:cxnLst/>
            <a:rect l="l" t="t" r="r" b="b"/>
            <a:pathLst>
              <a:path w="2362200" h="1828800">
                <a:moveTo>
                  <a:pt x="0" y="914399"/>
                </a:moveTo>
                <a:lnTo>
                  <a:pt x="1215" y="872543"/>
                </a:lnTo>
                <a:lnTo>
                  <a:pt x="4826" y="831170"/>
                </a:lnTo>
                <a:lnTo>
                  <a:pt x="10782" y="790321"/>
                </a:lnTo>
                <a:lnTo>
                  <a:pt x="19029" y="750035"/>
                </a:lnTo>
                <a:lnTo>
                  <a:pt x="29515" y="710353"/>
                </a:lnTo>
                <a:lnTo>
                  <a:pt x="42190" y="671316"/>
                </a:lnTo>
                <a:lnTo>
                  <a:pt x="56999" y="632963"/>
                </a:lnTo>
                <a:lnTo>
                  <a:pt x="73892" y="595336"/>
                </a:lnTo>
                <a:lnTo>
                  <a:pt x="92816" y="558474"/>
                </a:lnTo>
                <a:lnTo>
                  <a:pt x="113719" y="522418"/>
                </a:lnTo>
                <a:lnTo>
                  <a:pt x="136549" y="487208"/>
                </a:lnTo>
                <a:lnTo>
                  <a:pt x="161254" y="452884"/>
                </a:lnTo>
                <a:lnTo>
                  <a:pt x="187782" y="419488"/>
                </a:lnTo>
                <a:lnTo>
                  <a:pt x="216080" y="387059"/>
                </a:lnTo>
                <a:lnTo>
                  <a:pt x="246096" y="355637"/>
                </a:lnTo>
                <a:lnTo>
                  <a:pt x="277779" y="325263"/>
                </a:lnTo>
                <a:lnTo>
                  <a:pt x="311076" y="295978"/>
                </a:lnTo>
                <a:lnTo>
                  <a:pt x="345936" y="267821"/>
                </a:lnTo>
                <a:lnTo>
                  <a:pt x="382305" y="240833"/>
                </a:lnTo>
                <a:lnTo>
                  <a:pt x="420132" y="215055"/>
                </a:lnTo>
                <a:lnTo>
                  <a:pt x="459364" y="190526"/>
                </a:lnTo>
                <a:lnTo>
                  <a:pt x="499951" y="167288"/>
                </a:lnTo>
                <a:lnTo>
                  <a:pt x="541838" y="145379"/>
                </a:lnTo>
                <a:lnTo>
                  <a:pt x="584975" y="124842"/>
                </a:lnTo>
                <a:lnTo>
                  <a:pt x="629310" y="105716"/>
                </a:lnTo>
                <a:lnTo>
                  <a:pt x="674789" y="88041"/>
                </a:lnTo>
                <a:lnTo>
                  <a:pt x="721362" y="71858"/>
                </a:lnTo>
                <a:lnTo>
                  <a:pt x="768975" y="57207"/>
                </a:lnTo>
                <a:lnTo>
                  <a:pt x="817577" y="44128"/>
                </a:lnTo>
                <a:lnTo>
                  <a:pt x="867116" y="32663"/>
                </a:lnTo>
                <a:lnTo>
                  <a:pt x="917539" y="22850"/>
                </a:lnTo>
                <a:lnTo>
                  <a:pt x="968795" y="14732"/>
                </a:lnTo>
                <a:lnTo>
                  <a:pt x="1020831" y="8347"/>
                </a:lnTo>
                <a:lnTo>
                  <a:pt x="1073595" y="3736"/>
                </a:lnTo>
                <a:lnTo>
                  <a:pt x="1127035" y="940"/>
                </a:lnTo>
                <a:lnTo>
                  <a:pt x="1181099" y="0"/>
                </a:lnTo>
                <a:lnTo>
                  <a:pt x="1235163" y="940"/>
                </a:lnTo>
                <a:lnTo>
                  <a:pt x="1288604" y="3736"/>
                </a:lnTo>
                <a:lnTo>
                  <a:pt x="1341368" y="8347"/>
                </a:lnTo>
                <a:lnTo>
                  <a:pt x="1393404" y="14732"/>
                </a:lnTo>
                <a:lnTo>
                  <a:pt x="1444659" y="22850"/>
                </a:lnTo>
                <a:lnTo>
                  <a:pt x="1495083" y="32663"/>
                </a:lnTo>
                <a:lnTo>
                  <a:pt x="1544621" y="44128"/>
                </a:lnTo>
                <a:lnTo>
                  <a:pt x="1593224" y="57207"/>
                </a:lnTo>
                <a:lnTo>
                  <a:pt x="1640837" y="71858"/>
                </a:lnTo>
                <a:lnTo>
                  <a:pt x="1687409" y="88041"/>
                </a:lnTo>
                <a:lnTo>
                  <a:pt x="1732889" y="105716"/>
                </a:lnTo>
                <a:lnTo>
                  <a:pt x="1777223" y="124842"/>
                </a:lnTo>
                <a:lnTo>
                  <a:pt x="1820360" y="145379"/>
                </a:lnTo>
                <a:lnTo>
                  <a:pt x="1862248" y="167288"/>
                </a:lnTo>
                <a:lnTo>
                  <a:pt x="1902835" y="190526"/>
                </a:lnTo>
                <a:lnTo>
                  <a:pt x="1942067" y="215055"/>
                </a:lnTo>
                <a:lnTo>
                  <a:pt x="1979894" y="240833"/>
                </a:lnTo>
                <a:lnTo>
                  <a:pt x="2016263" y="267821"/>
                </a:lnTo>
                <a:lnTo>
                  <a:pt x="2051123" y="295978"/>
                </a:lnTo>
                <a:lnTo>
                  <a:pt x="2084420" y="325263"/>
                </a:lnTo>
                <a:lnTo>
                  <a:pt x="2116102" y="355637"/>
                </a:lnTo>
                <a:lnTo>
                  <a:pt x="2146119" y="387059"/>
                </a:lnTo>
                <a:lnTo>
                  <a:pt x="2174417" y="419488"/>
                </a:lnTo>
                <a:lnTo>
                  <a:pt x="2200945" y="452884"/>
                </a:lnTo>
                <a:lnTo>
                  <a:pt x="2225650" y="487208"/>
                </a:lnTo>
                <a:lnTo>
                  <a:pt x="2248480" y="522418"/>
                </a:lnTo>
                <a:lnTo>
                  <a:pt x="2269383" y="558474"/>
                </a:lnTo>
                <a:lnTo>
                  <a:pt x="2288307" y="595336"/>
                </a:lnTo>
                <a:lnTo>
                  <a:pt x="2305200" y="632963"/>
                </a:lnTo>
                <a:lnTo>
                  <a:pt x="2320009" y="671316"/>
                </a:lnTo>
                <a:lnTo>
                  <a:pt x="2332684" y="710353"/>
                </a:lnTo>
                <a:lnTo>
                  <a:pt x="2343170" y="750035"/>
                </a:lnTo>
                <a:lnTo>
                  <a:pt x="2351417" y="790321"/>
                </a:lnTo>
                <a:lnTo>
                  <a:pt x="2357373" y="831170"/>
                </a:lnTo>
                <a:lnTo>
                  <a:pt x="2360984" y="872543"/>
                </a:lnTo>
                <a:lnTo>
                  <a:pt x="2362199" y="914399"/>
                </a:lnTo>
                <a:lnTo>
                  <a:pt x="2360984" y="956255"/>
                </a:lnTo>
                <a:lnTo>
                  <a:pt x="2357373" y="997628"/>
                </a:lnTo>
                <a:lnTo>
                  <a:pt x="2351417" y="1038478"/>
                </a:lnTo>
                <a:lnTo>
                  <a:pt x="2343170" y="1078764"/>
                </a:lnTo>
                <a:lnTo>
                  <a:pt x="2332684" y="1118446"/>
                </a:lnTo>
                <a:lnTo>
                  <a:pt x="2320009" y="1157483"/>
                </a:lnTo>
                <a:lnTo>
                  <a:pt x="2305200" y="1195836"/>
                </a:lnTo>
                <a:lnTo>
                  <a:pt x="2288307" y="1233463"/>
                </a:lnTo>
                <a:lnTo>
                  <a:pt x="2269383" y="1270325"/>
                </a:lnTo>
                <a:lnTo>
                  <a:pt x="2248480" y="1306381"/>
                </a:lnTo>
                <a:lnTo>
                  <a:pt x="2225650" y="1341591"/>
                </a:lnTo>
                <a:lnTo>
                  <a:pt x="2200945" y="1375915"/>
                </a:lnTo>
                <a:lnTo>
                  <a:pt x="2174417" y="1409311"/>
                </a:lnTo>
                <a:lnTo>
                  <a:pt x="2146119" y="1441740"/>
                </a:lnTo>
                <a:lnTo>
                  <a:pt x="2116102" y="1473162"/>
                </a:lnTo>
                <a:lnTo>
                  <a:pt x="2084420" y="1503536"/>
                </a:lnTo>
                <a:lnTo>
                  <a:pt x="2051123" y="1532821"/>
                </a:lnTo>
                <a:lnTo>
                  <a:pt x="2016263" y="1560978"/>
                </a:lnTo>
                <a:lnTo>
                  <a:pt x="1979894" y="1587966"/>
                </a:lnTo>
                <a:lnTo>
                  <a:pt x="1942067" y="1613744"/>
                </a:lnTo>
                <a:lnTo>
                  <a:pt x="1902835" y="1638273"/>
                </a:lnTo>
                <a:lnTo>
                  <a:pt x="1862248" y="1661511"/>
                </a:lnTo>
                <a:lnTo>
                  <a:pt x="1820360" y="1683419"/>
                </a:lnTo>
                <a:lnTo>
                  <a:pt x="1777223" y="1703957"/>
                </a:lnTo>
                <a:lnTo>
                  <a:pt x="1732889" y="1723083"/>
                </a:lnTo>
                <a:lnTo>
                  <a:pt x="1687409" y="1740758"/>
                </a:lnTo>
                <a:lnTo>
                  <a:pt x="1640837" y="1756941"/>
                </a:lnTo>
                <a:lnTo>
                  <a:pt x="1593224" y="1771592"/>
                </a:lnTo>
                <a:lnTo>
                  <a:pt x="1544621" y="1784671"/>
                </a:lnTo>
                <a:lnTo>
                  <a:pt x="1495083" y="1796136"/>
                </a:lnTo>
                <a:lnTo>
                  <a:pt x="1444659" y="1805948"/>
                </a:lnTo>
                <a:lnTo>
                  <a:pt x="1393404" y="1814067"/>
                </a:lnTo>
                <a:lnTo>
                  <a:pt x="1341368" y="1820452"/>
                </a:lnTo>
                <a:lnTo>
                  <a:pt x="1288604" y="1825063"/>
                </a:lnTo>
                <a:lnTo>
                  <a:pt x="1235163" y="1827858"/>
                </a:lnTo>
                <a:lnTo>
                  <a:pt x="1181099" y="1828799"/>
                </a:lnTo>
                <a:lnTo>
                  <a:pt x="1127035" y="1827858"/>
                </a:lnTo>
                <a:lnTo>
                  <a:pt x="1073595" y="1825063"/>
                </a:lnTo>
                <a:lnTo>
                  <a:pt x="1020831" y="1820452"/>
                </a:lnTo>
                <a:lnTo>
                  <a:pt x="968795" y="1814067"/>
                </a:lnTo>
                <a:lnTo>
                  <a:pt x="917539" y="1805948"/>
                </a:lnTo>
                <a:lnTo>
                  <a:pt x="867116" y="1796136"/>
                </a:lnTo>
                <a:lnTo>
                  <a:pt x="817577" y="1784671"/>
                </a:lnTo>
                <a:lnTo>
                  <a:pt x="768975" y="1771592"/>
                </a:lnTo>
                <a:lnTo>
                  <a:pt x="721362" y="1756941"/>
                </a:lnTo>
                <a:lnTo>
                  <a:pt x="674789" y="1740758"/>
                </a:lnTo>
                <a:lnTo>
                  <a:pt x="629310" y="1723083"/>
                </a:lnTo>
                <a:lnTo>
                  <a:pt x="584975" y="1703957"/>
                </a:lnTo>
                <a:lnTo>
                  <a:pt x="541838" y="1683419"/>
                </a:lnTo>
                <a:lnTo>
                  <a:pt x="499951" y="1661511"/>
                </a:lnTo>
                <a:lnTo>
                  <a:pt x="459364" y="1638273"/>
                </a:lnTo>
                <a:lnTo>
                  <a:pt x="420132" y="1613744"/>
                </a:lnTo>
                <a:lnTo>
                  <a:pt x="382305" y="1587966"/>
                </a:lnTo>
                <a:lnTo>
                  <a:pt x="345935" y="1560978"/>
                </a:lnTo>
                <a:lnTo>
                  <a:pt x="311076" y="1532821"/>
                </a:lnTo>
                <a:lnTo>
                  <a:pt x="277779" y="1503536"/>
                </a:lnTo>
                <a:lnTo>
                  <a:pt x="246096" y="1473162"/>
                </a:lnTo>
                <a:lnTo>
                  <a:pt x="216080" y="1441740"/>
                </a:lnTo>
                <a:lnTo>
                  <a:pt x="187782" y="1409311"/>
                </a:lnTo>
                <a:lnTo>
                  <a:pt x="161254" y="1375915"/>
                </a:lnTo>
                <a:lnTo>
                  <a:pt x="136549" y="1341591"/>
                </a:lnTo>
                <a:lnTo>
                  <a:pt x="113719" y="1306381"/>
                </a:lnTo>
                <a:lnTo>
                  <a:pt x="92816" y="1270325"/>
                </a:lnTo>
                <a:lnTo>
                  <a:pt x="73892" y="1233463"/>
                </a:lnTo>
                <a:lnTo>
                  <a:pt x="56999" y="1195836"/>
                </a:lnTo>
                <a:lnTo>
                  <a:pt x="42189" y="1157483"/>
                </a:lnTo>
                <a:lnTo>
                  <a:pt x="29515" y="1118446"/>
                </a:lnTo>
                <a:lnTo>
                  <a:pt x="19029" y="1078764"/>
                </a:lnTo>
                <a:lnTo>
                  <a:pt x="10782" y="1038478"/>
                </a:lnTo>
                <a:lnTo>
                  <a:pt x="4826" y="997628"/>
                </a:lnTo>
                <a:lnTo>
                  <a:pt x="1215" y="956255"/>
                </a:lnTo>
                <a:lnTo>
                  <a:pt x="0" y="91439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51331" y="4641476"/>
            <a:ext cx="1802466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spc="-4" dirty="0">
                <a:solidFill>
                  <a:srgbClr val="B90000"/>
                </a:solidFill>
                <a:latin typeface="Comic Sans MS"/>
                <a:cs typeface="Comic Sans MS"/>
              </a:rPr>
              <a:t>Computer</a:t>
            </a:r>
            <a:r>
              <a:rPr sz="1588" spc="-22" dirty="0">
                <a:solidFill>
                  <a:srgbClr val="B90000"/>
                </a:solidFill>
                <a:latin typeface="Comic Sans MS"/>
                <a:cs typeface="Comic Sans MS"/>
              </a:rPr>
              <a:t> </a:t>
            </a:r>
            <a:r>
              <a:rPr sz="1588" spc="-4" dirty="0">
                <a:solidFill>
                  <a:srgbClr val="B90000"/>
                </a:solidFill>
                <a:latin typeface="Comic Sans MS"/>
                <a:cs typeface="Comic Sans MS"/>
              </a:rPr>
              <a:t>Graphics</a:t>
            </a:r>
            <a:endParaRPr sz="158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50563" y="1246094"/>
            <a:ext cx="1047190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dirty="0"/>
              <a:t>St</a:t>
            </a:r>
            <a:r>
              <a:rPr spc="-4" dirty="0"/>
              <a:t>ere</a:t>
            </a:r>
            <a:r>
              <a:rPr dirty="0"/>
              <a:t>o</a:t>
            </a:r>
          </a:p>
        </p:txBody>
      </p:sp>
      <p:sp>
        <p:nvSpPr>
          <p:cNvPr id="3" name="object 3"/>
          <p:cNvSpPr/>
          <p:nvPr/>
        </p:nvSpPr>
        <p:spPr>
          <a:xfrm>
            <a:off x="4101353" y="3025588"/>
            <a:ext cx="941294" cy="672353"/>
          </a:xfrm>
          <a:custGeom>
            <a:avLst/>
            <a:gdLst/>
            <a:ahLst/>
            <a:cxnLst/>
            <a:rect l="l" t="t" r="r" b="b"/>
            <a:pathLst>
              <a:path w="1066800" h="762000">
                <a:moveTo>
                  <a:pt x="1066800" y="0"/>
                </a:moveTo>
                <a:lnTo>
                  <a:pt x="0" y="0"/>
                </a:lnTo>
                <a:lnTo>
                  <a:pt x="0" y="762000"/>
                </a:lnTo>
                <a:lnTo>
                  <a:pt x="1066800" y="762000"/>
                </a:lnTo>
                <a:lnTo>
                  <a:pt x="1066800" y="666750"/>
                </a:lnTo>
                <a:lnTo>
                  <a:pt x="247650" y="666750"/>
                </a:lnTo>
                <a:lnTo>
                  <a:pt x="247650" y="95250"/>
                </a:lnTo>
                <a:lnTo>
                  <a:pt x="1066800" y="95250"/>
                </a:lnTo>
                <a:lnTo>
                  <a:pt x="1066800" y="0"/>
                </a:lnTo>
                <a:close/>
              </a:path>
              <a:path w="1066800" h="762000">
                <a:moveTo>
                  <a:pt x="1066800" y="95250"/>
                </a:moveTo>
                <a:lnTo>
                  <a:pt x="247650" y="95250"/>
                </a:lnTo>
                <a:lnTo>
                  <a:pt x="819150" y="381000"/>
                </a:lnTo>
                <a:lnTo>
                  <a:pt x="247650" y="666750"/>
                </a:lnTo>
                <a:lnTo>
                  <a:pt x="1066800" y="666750"/>
                </a:lnTo>
                <a:lnTo>
                  <a:pt x="1066800" y="95250"/>
                </a:lnTo>
                <a:close/>
              </a:path>
            </a:pathLst>
          </a:custGeom>
          <a:solidFill>
            <a:srgbClr val="C0CADD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19868" y="3109632"/>
            <a:ext cx="504265" cy="504265"/>
          </a:xfrm>
          <a:custGeom>
            <a:avLst/>
            <a:gdLst/>
            <a:ahLst/>
            <a:cxnLst/>
            <a:rect l="l" t="t" r="r" b="b"/>
            <a:pathLst>
              <a:path w="571500" h="571500">
                <a:moveTo>
                  <a:pt x="0" y="0"/>
                </a:moveTo>
                <a:lnTo>
                  <a:pt x="0" y="571500"/>
                </a:lnTo>
                <a:lnTo>
                  <a:pt x="571500" y="285750"/>
                </a:lnTo>
                <a:lnTo>
                  <a:pt x="0" y="0"/>
                </a:lnTo>
                <a:close/>
              </a:path>
            </a:pathLst>
          </a:custGeom>
          <a:solidFill>
            <a:srgbClr val="7E8592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2" y="2374247"/>
            <a:ext cx="8068234" cy="16598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45241" y="4399430"/>
            <a:ext cx="5616949" cy="1149613"/>
          </a:xfrm>
          <a:prstGeom prst="rect">
            <a:avLst/>
          </a:prstGeom>
        </p:spPr>
        <p:txBody>
          <a:bodyPr vert="horz" wrap="square" lIns="0" tIns="6163" rIns="0" bIns="0" rtlCol="0">
            <a:spAutoFit/>
          </a:bodyPr>
          <a:lstStyle/>
          <a:p>
            <a:pPr marL="11206" marR="168097" defTabSz="806867">
              <a:lnSpc>
                <a:spcPct val="101899"/>
              </a:lnSpc>
              <a:spcBef>
                <a:spcPts val="49"/>
              </a:spcBef>
            </a:pPr>
            <a:r>
              <a:rPr sz="1588" dirty="0">
                <a:solidFill>
                  <a:srgbClr val="5E2908"/>
                </a:solidFill>
                <a:latin typeface="Comic Sans MS"/>
                <a:cs typeface="Comic Sans MS"/>
              </a:rPr>
              <a:t>Example </a:t>
            </a:r>
            <a:r>
              <a:rPr sz="1588" spc="-4" dirty="0">
                <a:solidFill>
                  <a:srgbClr val="5E2908"/>
                </a:solidFill>
                <a:latin typeface="Comic Sans MS"/>
                <a:cs typeface="Comic Sans MS"/>
              </a:rPr>
              <a:t>of stereo pipeline, from raw data, preprocessing,  meshes, texture</a:t>
            </a:r>
            <a:r>
              <a:rPr sz="1588" dirty="0">
                <a:solidFill>
                  <a:srgbClr val="5E2908"/>
                </a:solidFill>
                <a:latin typeface="Comic Sans MS"/>
                <a:cs typeface="Comic Sans MS"/>
              </a:rPr>
              <a:t> maps</a:t>
            </a:r>
            <a:endParaRPr sz="1588">
              <a:solidFill>
                <a:prstClr val="black"/>
              </a:solidFill>
              <a:latin typeface="Comic Sans MS"/>
              <a:cs typeface="Comic Sans MS"/>
            </a:endParaRPr>
          </a:p>
          <a:p>
            <a:pPr defTabSz="806867">
              <a:spcBef>
                <a:spcPts val="44"/>
              </a:spcBef>
            </a:pPr>
            <a:endParaRPr sz="260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086468" defTabSz="806867"/>
            <a:r>
              <a:rPr sz="1588" dirty="0">
                <a:solidFill>
                  <a:srgbClr val="5E2908"/>
                </a:solidFill>
                <a:latin typeface="Arial"/>
                <a:cs typeface="Arial"/>
                <a:hlinkClick r:id="rId3"/>
              </a:rPr>
              <a:t>See</a:t>
            </a:r>
            <a:r>
              <a:rPr sz="1588" spc="-31" dirty="0">
                <a:solidFill>
                  <a:srgbClr val="5E2908"/>
                </a:solidFill>
                <a:latin typeface="Arial"/>
                <a:cs typeface="Arial"/>
                <a:hlinkClick r:id="rId3"/>
              </a:rPr>
              <a:t> </a:t>
            </a:r>
            <a:r>
              <a:rPr sz="1588" spc="-4" dirty="0">
                <a:solidFill>
                  <a:srgbClr val="5E2908"/>
                </a:solidFill>
                <a:latin typeface="Arial"/>
                <a:cs typeface="Arial"/>
                <a:hlinkClick r:id="rId3"/>
              </a:rPr>
              <a:t>http://schwehr.org/photoRealVR/example.html</a:t>
            </a:r>
            <a:endParaRPr sz="1588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38086" y="735106"/>
            <a:ext cx="2952750" cy="33723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118" spc="-4" dirty="0"/>
              <a:t>Structure From</a:t>
            </a:r>
            <a:r>
              <a:rPr sz="2118" spc="-35" dirty="0"/>
              <a:t> </a:t>
            </a:r>
            <a:r>
              <a:rPr sz="2118" dirty="0"/>
              <a:t>Motion</a:t>
            </a:r>
            <a:endParaRPr sz="2118"/>
          </a:p>
        </p:txBody>
      </p:sp>
      <p:sp>
        <p:nvSpPr>
          <p:cNvPr id="3" name="object 3"/>
          <p:cNvSpPr txBox="1"/>
          <p:nvPr/>
        </p:nvSpPr>
        <p:spPr>
          <a:xfrm>
            <a:off x="1548653" y="5676900"/>
            <a:ext cx="4014507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spc="-4" dirty="0">
                <a:solidFill>
                  <a:srgbClr val="5E2908"/>
                </a:solidFill>
                <a:latin typeface="Arial"/>
                <a:cs typeface="Arial"/>
                <a:hlinkClick r:id="rId2"/>
              </a:rPr>
              <a:t>http://www.cs.unc.edu/Research/urbanscape</a:t>
            </a:r>
            <a:endParaRPr sz="158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82956" y="1397934"/>
            <a:ext cx="3908050" cy="1479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70897" y="3018586"/>
            <a:ext cx="4504763" cy="2525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97909" y="1272989"/>
            <a:ext cx="2952750" cy="33723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118" spc="-4" dirty="0"/>
              <a:t>Structure From</a:t>
            </a:r>
            <a:r>
              <a:rPr sz="2118" spc="-35" dirty="0"/>
              <a:t> </a:t>
            </a:r>
            <a:r>
              <a:rPr sz="2118" dirty="0"/>
              <a:t>Motion</a:t>
            </a:r>
            <a:endParaRPr sz="2118"/>
          </a:p>
        </p:txBody>
      </p:sp>
      <p:sp>
        <p:nvSpPr>
          <p:cNvPr id="3" name="object 3"/>
          <p:cNvSpPr/>
          <p:nvPr/>
        </p:nvSpPr>
        <p:spPr>
          <a:xfrm>
            <a:off x="1143001" y="1815353"/>
            <a:ext cx="6726329" cy="36307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48653" y="5676900"/>
            <a:ext cx="4014507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spc="-4" dirty="0">
                <a:solidFill>
                  <a:srgbClr val="5E2908"/>
                </a:solidFill>
                <a:latin typeface="Arial"/>
                <a:cs typeface="Arial"/>
                <a:hlinkClick r:id="rId3"/>
              </a:rPr>
              <a:t>http://www.cs.unc.edu/Research/urbanscape</a:t>
            </a:r>
            <a:endParaRPr sz="1588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Matlab</a:t>
            </a:r>
            <a:endParaRPr lang="en-US" dirty="0"/>
          </a:p>
          <a:p>
            <a:r>
              <a:rPr lang="en-US" dirty="0"/>
              <a:t>Instructions for installing and a Tutorial available from the website.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6731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87453" y="1256748"/>
            <a:ext cx="4374216" cy="353645"/>
          </a:xfrm>
          <a:prstGeom prst="rect">
            <a:avLst/>
          </a:prstGeom>
        </p:spPr>
        <p:txBody>
          <a:bodyPr vert="horz" wrap="square" lIns="0" tIns="27454" rIns="0" bIns="0" rtlCol="0">
            <a:spAutoFit/>
          </a:bodyPr>
          <a:lstStyle/>
          <a:p>
            <a:pPr defTabSz="806867">
              <a:spcBef>
                <a:spcPts val="215"/>
              </a:spcBef>
            </a:pPr>
            <a:r>
              <a:rPr sz="2118" spc="-4" dirty="0">
                <a:solidFill>
                  <a:srgbClr val="CC3300"/>
                </a:solidFill>
                <a:latin typeface="Comic Sans MS"/>
                <a:cs typeface="Comic Sans MS"/>
              </a:rPr>
              <a:t>Example </a:t>
            </a:r>
            <a:r>
              <a:rPr sz="2118" dirty="0">
                <a:solidFill>
                  <a:srgbClr val="CC3300"/>
                </a:solidFill>
                <a:latin typeface="Comic Sans MS"/>
                <a:cs typeface="Comic Sans MS"/>
              </a:rPr>
              <a:t>2: </a:t>
            </a:r>
            <a:r>
              <a:rPr sz="2118" spc="-4" dirty="0">
                <a:solidFill>
                  <a:srgbClr val="CC3300"/>
                </a:solidFill>
                <a:latin typeface="Comic Sans MS"/>
                <a:cs typeface="Comic Sans MS"/>
              </a:rPr>
              <a:t>Structure From</a:t>
            </a:r>
            <a:r>
              <a:rPr sz="2118" spc="-13" dirty="0">
                <a:solidFill>
                  <a:srgbClr val="CC3300"/>
                </a:solidFill>
                <a:latin typeface="Comic Sans MS"/>
                <a:cs typeface="Comic Sans MS"/>
              </a:rPr>
              <a:t> </a:t>
            </a:r>
            <a:r>
              <a:rPr sz="2118" dirty="0">
                <a:solidFill>
                  <a:srgbClr val="CC3300"/>
                </a:solidFill>
                <a:latin typeface="Comic Sans MS"/>
                <a:cs typeface="Comic Sans MS"/>
              </a:rPr>
              <a:t>Motion</a:t>
            </a:r>
            <a:endParaRPr sz="211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1323696"/>
            <a:ext cx="7666224" cy="32707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48653" y="5676900"/>
            <a:ext cx="4014507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spc="-4" dirty="0">
                <a:solidFill>
                  <a:srgbClr val="5E2908"/>
                </a:solidFill>
                <a:latin typeface="Arial"/>
                <a:cs typeface="Arial"/>
                <a:hlinkClick r:id="rId3"/>
              </a:rPr>
              <a:t>http://www.cs.unc.edu/Research/urbanscape</a:t>
            </a:r>
            <a:endParaRPr sz="1588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5754" y="1246094"/>
            <a:ext cx="1836084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dirty="0"/>
              <a:t>3D</a:t>
            </a:r>
            <a:r>
              <a:rPr spc="-71" dirty="0"/>
              <a:t> </a:t>
            </a:r>
            <a:r>
              <a:rPr spc="-4" dirty="0"/>
              <a:t>Modeling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45240" y="5609665"/>
            <a:ext cx="6701118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spc="-4" dirty="0">
                <a:solidFill>
                  <a:srgbClr val="5E2908"/>
                </a:solidFill>
                <a:latin typeface="Arial"/>
                <a:cs typeface="Arial"/>
                <a:hlinkClick r:id="rId2"/>
              </a:rPr>
              <a:t>http://www.photogrammetry.ethz.ch/research/cause/3dreconstruction3.html</a:t>
            </a:r>
            <a:endParaRPr sz="158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75765" y="2084294"/>
            <a:ext cx="2958353" cy="23672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40942" y="2084294"/>
            <a:ext cx="3155856" cy="23672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20116" y="1277470"/>
            <a:ext cx="1748118" cy="2295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43000" y="1277471"/>
            <a:ext cx="5042645" cy="23112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26930" y="640977"/>
            <a:ext cx="6296585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  <a:tabLst>
                <a:tab pos="2563482" algn="l"/>
              </a:tabLst>
            </a:pPr>
            <a:r>
              <a:rPr spc="-4" dirty="0"/>
              <a:t>Special</a:t>
            </a:r>
            <a:r>
              <a:rPr spc="4" dirty="0"/>
              <a:t> </a:t>
            </a:r>
            <a:r>
              <a:rPr dirty="0"/>
              <a:t>effects:	</a:t>
            </a:r>
            <a:r>
              <a:rPr spc="-4" dirty="0"/>
              <a:t>shape and </a:t>
            </a:r>
            <a:r>
              <a:rPr dirty="0"/>
              <a:t>motion</a:t>
            </a:r>
            <a:r>
              <a:rPr spc="-49" dirty="0"/>
              <a:t> </a:t>
            </a:r>
            <a:r>
              <a:rPr spc="-4" dirty="0"/>
              <a:t>capture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456830" y="6013076"/>
            <a:ext cx="1737472" cy="28292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Source: S.</a:t>
            </a:r>
            <a:r>
              <a:rPr sz="1765" spc="-93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Seitz</a:t>
            </a:r>
            <a:endParaRPr sz="1765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43000" y="3765175"/>
            <a:ext cx="3409390" cy="21039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06470" y="3765176"/>
            <a:ext cx="3361765" cy="208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10339" y="640977"/>
            <a:ext cx="5864599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dirty="0"/>
              <a:t>Face </a:t>
            </a:r>
            <a:r>
              <a:rPr spc="-4" dirty="0"/>
              <a:t>recognition: </a:t>
            </a:r>
            <a:r>
              <a:rPr dirty="0"/>
              <a:t>Apple </a:t>
            </a:r>
            <a:r>
              <a:rPr spc="-4" dirty="0"/>
              <a:t>iPhoto</a:t>
            </a:r>
            <a:r>
              <a:rPr spc="-49" dirty="0"/>
              <a:t> </a:t>
            </a:r>
            <a:r>
              <a:rPr dirty="0"/>
              <a:t>software</a:t>
            </a:r>
          </a:p>
        </p:txBody>
      </p:sp>
      <p:sp>
        <p:nvSpPr>
          <p:cNvPr id="3" name="object 3"/>
          <p:cNvSpPr/>
          <p:nvPr/>
        </p:nvSpPr>
        <p:spPr>
          <a:xfrm>
            <a:off x="1210235" y="1303075"/>
            <a:ext cx="6800569" cy="4142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17593" y="5744135"/>
            <a:ext cx="4456579" cy="33723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2118" u="heavy" spc="-4" dirty="0">
                <a:solidFill>
                  <a:srgbClr val="CC0000"/>
                </a:solidFill>
                <a:uFill>
                  <a:solidFill>
                    <a:srgbClr val="D81E00"/>
                  </a:solidFill>
                </a:uFill>
                <a:latin typeface="Comic Sans MS"/>
                <a:cs typeface="Comic Sans MS"/>
                <a:hlinkClick r:id="rId3"/>
              </a:rPr>
              <a:t>http://www.apple.com/ilife/iphoto/</a:t>
            </a:r>
            <a:endParaRPr sz="211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90826" y="1225280"/>
            <a:ext cx="1566582" cy="412481"/>
          </a:xfrm>
          <a:prstGeom prst="rect">
            <a:avLst/>
          </a:prstGeom>
        </p:spPr>
        <p:txBody>
          <a:bodyPr vert="horz" wrap="square" lIns="0" tIns="31937" rIns="0" bIns="0" rtlCol="0">
            <a:spAutoFit/>
          </a:bodyPr>
          <a:lstStyle/>
          <a:p>
            <a:pPr defTabSz="806867">
              <a:spcBef>
                <a:spcPts val="251"/>
              </a:spcBef>
            </a:pPr>
            <a:r>
              <a:rPr sz="2471" dirty="0">
                <a:solidFill>
                  <a:srgbClr val="CC3300"/>
                </a:solidFill>
                <a:latin typeface="Comic Sans MS"/>
                <a:cs typeface="Comic Sans MS"/>
              </a:rPr>
              <a:t>Bi</a:t>
            </a:r>
            <a:r>
              <a:rPr sz="2471" spc="-4" dirty="0">
                <a:solidFill>
                  <a:srgbClr val="CC3300"/>
                </a:solidFill>
                <a:latin typeface="Comic Sans MS"/>
                <a:cs typeface="Comic Sans MS"/>
              </a:rPr>
              <a:t>ome</a:t>
            </a:r>
            <a:r>
              <a:rPr sz="2471" dirty="0">
                <a:solidFill>
                  <a:srgbClr val="CC3300"/>
                </a:solidFill>
                <a:latin typeface="Comic Sans MS"/>
                <a:cs typeface="Comic Sans MS"/>
              </a:rPr>
              <a:t>tri</a:t>
            </a:r>
            <a:r>
              <a:rPr sz="2471" spc="-4" dirty="0">
                <a:solidFill>
                  <a:srgbClr val="CC3300"/>
                </a:solidFill>
                <a:latin typeface="Comic Sans MS"/>
                <a:cs typeface="Comic Sans MS"/>
              </a:rPr>
              <a:t>c</a:t>
            </a:r>
            <a:r>
              <a:rPr sz="2471" dirty="0">
                <a:solidFill>
                  <a:srgbClr val="CC3300"/>
                </a:solidFill>
                <a:latin typeface="Comic Sans MS"/>
                <a:cs typeface="Comic Sans MS"/>
              </a:rPr>
              <a:t>s</a:t>
            </a:r>
            <a:endParaRPr sz="2471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86000" y="4706471"/>
            <a:ext cx="2151529" cy="16136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06471" y="4706471"/>
            <a:ext cx="2151529" cy="16136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97393" y="1277470"/>
            <a:ext cx="3867429" cy="28911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83123" y="4238625"/>
            <a:ext cx="6062382" cy="28292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765" u="sng" spc="-4" dirty="0">
                <a:solidFill>
                  <a:srgbClr val="CC0000"/>
                </a:solidFill>
                <a:uFill>
                  <a:solidFill>
                    <a:srgbClr val="D81E00"/>
                  </a:solidFill>
                </a:uFill>
                <a:latin typeface="Comic Sans MS"/>
                <a:cs typeface="Comic Sans MS"/>
              </a:rPr>
              <a:t>How the Afghan </a:t>
            </a:r>
            <a:r>
              <a:rPr sz="1765" u="sng" dirty="0">
                <a:solidFill>
                  <a:srgbClr val="CC0000"/>
                </a:solidFill>
                <a:uFill>
                  <a:solidFill>
                    <a:srgbClr val="D81E00"/>
                  </a:solidFill>
                </a:uFill>
                <a:latin typeface="Comic Sans MS"/>
                <a:cs typeface="Comic Sans MS"/>
              </a:rPr>
              <a:t>Girl </a:t>
            </a:r>
            <a:r>
              <a:rPr sz="1765" u="sng" spc="-4" dirty="0">
                <a:solidFill>
                  <a:srgbClr val="CC0000"/>
                </a:solidFill>
                <a:uFill>
                  <a:solidFill>
                    <a:srgbClr val="D81E00"/>
                  </a:solidFill>
                </a:uFill>
                <a:latin typeface="Comic Sans MS"/>
                <a:cs typeface="Comic Sans MS"/>
              </a:rPr>
              <a:t>was Identified by Her Iris</a:t>
            </a:r>
            <a:r>
              <a:rPr sz="1765" u="sng" dirty="0">
                <a:solidFill>
                  <a:srgbClr val="CC0000"/>
                </a:solidFill>
                <a:uFill>
                  <a:solidFill>
                    <a:srgbClr val="D81E00"/>
                  </a:solidFill>
                </a:uFill>
                <a:latin typeface="Comic Sans MS"/>
                <a:cs typeface="Comic Sans MS"/>
              </a:rPr>
              <a:t> </a:t>
            </a:r>
            <a:r>
              <a:rPr sz="1765" u="sng" spc="-4" dirty="0">
                <a:solidFill>
                  <a:srgbClr val="CC0000"/>
                </a:solidFill>
                <a:uFill>
                  <a:solidFill>
                    <a:srgbClr val="D81E00"/>
                  </a:solidFill>
                </a:uFill>
                <a:latin typeface="Comic Sans MS"/>
                <a:cs typeface="Comic Sans MS"/>
              </a:rPr>
              <a:t>Patterns</a:t>
            </a:r>
            <a:r>
              <a:rPr sz="1765" u="sng" spc="22" dirty="0">
                <a:solidFill>
                  <a:srgbClr val="CC0000"/>
                </a:solidFill>
                <a:uFill>
                  <a:solidFill>
                    <a:srgbClr val="D81E00"/>
                  </a:solidFill>
                </a:uFill>
                <a:latin typeface="Comic Sans MS"/>
                <a:cs typeface="Comic Sans MS"/>
              </a:rPr>
              <a:t> </a:t>
            </a:r>
            <a:endParaRPr sz="1765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27477" y="6109727"/>
            <a:ext cx="1566022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dirty="0">
                <a:solidFill>
                  <a:srgbClr val="5E2908"/>
                </a:solidFill>
                <a:latin typeface="Comic Sans MS"/>
                <a:cs typeface="Comic Sans MS"/>
              </a:rPr>
              <a:t>Source: S.</a:t>
            </a:r>
            <a:r>
              <a:rPr sz="1588" spc="-93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588" dirty="0">
                <a:solidFill>
                  <a:srgbClr val="5E2908"/>
                </a:solidFill>
                <a:latin typeface="Comic Sans MS"/>
                <a:cs typeface="Comic Sans MS"/>
              </a:rPr>
              <a:t>Seitz</a:t>
            </a:r>
            <a:endParaRPr sz="158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78628" y="1277470"/>
            <a:ext cx="1991846" cy="28911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81448" y="1044388"/>
            <a:ext cx="1986243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-4" dirty="0"/>
              <a:t>Classification</a:t>
            </a:r>
          </a:p>
        </p:txBody>
      </p:sp>
      <p:sp>
        <p:nvSpPr>
          <p:cNvPr id="3" name="object 3"/>
          <p:cNvSpPr/>
          <p:nvPr/>
        </p:nvSpPr>
        <p:spPr>
          <a:xfrm>
            <a:off x="941295" y="2420470"/>
            <a:ext cx="3459816" cy="24975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59151" y="2400861"/>
            <a:ext cx="3343554" cy="25073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79620" y="842682"/>
            <a:ext cx="1588994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-4" dirty="0"/>
              <a:t>Biometrics</a:t>
            </a:r>
          </a:p>
        </p:txBody>
      </p:sp>
      <p:sp>
        <p:nvSpPr>
          <p:cNvPr id="3" name="object 3"/>
          <p:cNvSpPr/>
          <p:nvPr/>
        </p:nvSpPr>
        <p:spPr>
          <a:xfrm>
            <a:off x="2292017" y="1580030"/>
            <a:ext cx="1666684" cy="34996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52064" y="5207373"/>
            <a:ext cx="1992966" cy="665353"/>
          </a:xfrm>
          <a:prstGeom prst="rect">
            <a:avLst/>
          </a:prstGeom>
        </p:spPr>
        <p:txBody>
          <a:bodyPr vert="horz" wrap="square" lIns="0" tIns="20171" rIns="0" bIns="0" rtlCol="0">
            <a:spAutoFit/>
          </a:bodyPr>
          <a:lstStyle/>
          <a:p>
            <a:pPr marL="11206" marR="4483" defTabSz="806867">
              <a:lnSpc>
                <a:spcPts val="1677"/>
              </a:lnSpc>
              <a:spcBef>
                <a:spcPts val="159"/>
              </a:spcBef>
            </a:pPr>
            <a:r>
              <a:rPr sz="1412" spc="-4" dirty="0">
                <a:solidFill>
                  <a:srgbClr val="5E2908"/>
                </a:solidFill>
                <a:latin typeface="Comic Sans MS"/>
                <a:cs typeface="Comic Sans MS"/>
              </a:rPr>
              <a:t>Fingerprint </a:t>
            </a:r>
            <a:r>
              <a:rPr sz="1412" dirty="0">
                <a:solidFill>
                  <a:srgbClr val="5E2908"/>
                </a:solidFill>
                <a:latin typeface="Comic Sans MS"/>
                <a:cs typeface="Comic Sans MS"/>
              </a:rPr>
              <a:t>scanners</a:t>
            </a:r>
            <a:r>
              <a:rPr sz="1412" spc="-53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412" dirty="0">
                <a:solidFill>
                  <a:srgbClr val="5E2908"/>
                </a:solidFill>
                <a:latin typeface="Comic Sans MS"/>
                <a:cs typeface="Comic Sans MS"/>
              </a:rPr>
              <a:t>on  many new laptops,  other</a:t>
            </a:r>
            <a:r>
              <a:rPr sz="1412" spc="-9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412" dirty="0">
                <a:solidFill>
                  <a:srgbClr val="5E2908"/>
                </a:solidFill>
                <a:latin typeface="Comic Sans MS"/>
                <a:cs typeface="Comic Sans MS"/>
              </a:rPr>
              <a:t>devices</a:t>
            </a:r>
            <a:endParaRPr sz="1412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27559" y="3121308"/>
            <a:ext cx="799619" cy="12912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85647" y="2767853"/>
            <a:ext cx="1949822" cy="19386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77654" y="5098677"/>
            <a:ext cx="2688851" cy="631953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 marR="4483" defTabSz="806867">
              <a:lnSpc>
                <a:spcPct val="98900"/>
              </a:lnSpc>
              <a:spcBef>
                <a:spcPts val="106"/>
              </a:spcBef>
            </a:pPr>
            <a:r>
              <a:rPr sz="1412" dirty="0">
                <a:solidFill>
                  <a:srgbClr val="5E2908"/>
                </a:solidFill>
                <a:latin typeface="Comic Sans MS"/>
                <a:cs typeface="Comic Sans MS"/>
              </a:rPr>
              <a:t>Face </a:t>
            </a:r>
            <a:r>
              <a:rPr sz="1412" spc="-4" dirty="0">
                <a:solidFill>
                  <a:srgbClr val="5E2908"/>
                </a:solidFill>
                <a:latin typeface="Comic Sans MS"/>
                <a:cs typeface="Comic Sans MS"/>
              </a:rPr>
              <a:t>recognition </a:t>
            </a:r>
            <a:r>
              <a:rPr sz="1412" dirty="0">
                <a:solidFill>
                  <a:srgbClr val="5E2908"/>
                </a:solidFill>
                <a:latin typeface="Comic Sans MS"/>
                <a:cs typeface="Comic Sans MS"/>
              </a:rPr>
              <a:t>systems now  </a:t>
            </a:r>
            <a:r>
              <a:rPr sz="1412" spc="-4" dirty="0">
                <a:solidFill>
                  <a:srgbClr val="5E2908"/>
                </a:solidFill>
                <a:latin typeface="Comic Sans MS"/>
                <a:cs typeface="Comic Sans MS"/>
              </a:rPr>
              <a:t>beginning to appear </a:t>
            </a:r>
            <a:r>
              <a:rPr sz="1412" dirty="0">
                <a:solidFill>
                  <a:srgbClr val="5E2908"/>
                </a:solidFill>
                <a:latin typeface="Comic Sans MS"/>
                <a:cs typeface="Comic Sans MS"/>
              </a:rPr>
              <a:t>more</a:t>
            </a:r>
            <a:r>
              <a:rPr sz="1412" spc="-40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412" dirty="0">
                <a:solidFill>
                  <a:srgbClr val="5E2908"/>
                </a:solidFill>
                <a:latin typeface="Comic Sans MS"/>
                <a:cs typeface="Comic Sans MS"/>
              </a:rPr>
              <a:t>widely  </a:t>
            </a:r>
            <a:r>
              <a:rPr sz="1235" u="sng" spc="-4" dirty="0">
                <a:solidFill>
                  <a:srgbClr val="CC0000"/>
                </a:solidFill>
                <a:uFill>
                  <a:solidFill>
                    <a:srgbClr val="D81E00"/>
                  </a:solidFill>
                </a:uFill>
                <a:latin typeface="Comic Sans MS"/>
                <a:cs typeface="Comic Sans MS"/>
                <a:hlinkClick r:id="rId5"/>
              </a:rPr>
              <a:t>http://www.sensiblevision.com/</a:t>
            </a:r>
            <a:endParaRPr sz="1235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38383" y="2991971"/>
            <a:ext cx="1512792" cy="15127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89595" y="6109727"/>
            <a:ext cx="1737472" cy="28292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Source: S.</a:t>
            </a:r>
            <a:r>
              <a:rPr sz="1765" spc="-93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Seitz</a:t>
            </a:r>
            <a:endParaRPr sz="1765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19016" y="640977"/>
            <a:ext cx="5306546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-4" dirty="0"/>
              <a:t>Optical character recognition</a:t>
            </a:r>
            <a:r>
              <a:rPr spc="-57" dirty="0"/>
              <a:t> </a:t>
            </a:r>
            <a:r>
              <a:rPr spc="-4" dirty="0"/>
              <a:t>(OCR)</a:t>
            </a:r>
          </a:p>
        </p:txBody>
      </p:sp>
      <p:sp>
        <p:nvSpPr>
          <p:cNvPr id="3" name="object 3"/>
          <p:cNvSpPr/>
          <p:nvPr/>
        </p:nvSpPr>
        <p:spPr>
          <a:xfrm>
            <a:off x="1075765" y="2777658"/>
            <a:ext cx="3227294" cy="2017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12476" y="1426733"/>
            <a:ext cx="6439460" cy="1063489"/>
          </a:xfrm>
          <a:prstGeom prst="rect">
            <a:avLst/>
          </a:prstGeom>
        </p:spPr>
        <p:txBody>
          <a:bodyPr vert="horz" wrap="square" lIns="0" tIns="92449" rIns="0" bIns="0" rtlCol="0">
            <a:spAutoFit/>
          </a:bodyPr>
          <a:lstStyle/>
          <a:p>
            <a:pPr marL="11206" defTabSz="806867">
              <a:spcBef>
                <a:spcPts val="728"/>
              </a:spcBef>
            </a:pPr>
            <a:r>
              <a:rPr sz="2471" spc="-4" dirty="0">
                <a:solidFill>
                  <a:srgbClr val="5E2908"/>
                </a:solidFill>
                <a:latin typeface="Comic Sans MS"/>
                <a:cs typeface="Comic Sans MS"/>
              </a:rPr>
              <a:t>Technology </a:t>
            </a:r>
            <a:r>
              <a:rPr sz="2471" dirty="0">
                <a:solidFill>
                  <a:srgbClr val="5E2908"/>
                </a:solidFill>
                <a:latin typeface="Comic Sans MS"/>
                <a:cs typeface="Comic Sans MS"/>
              </a:rPr>
              <a:t>to </a:t>
            </a:r>
            <a:r>
              <a:rPr sz="2471" spc="-4" dirty="0">
                <a:solidFill>
                  <a:srgbClr val="5E2908"/>
                </a:solidFill>
                <a:latin typeface="Comic Sans MS"/>
                <a:cs typeface="Comic Sans MS"/>
              </a:rPr>
              <a:t>convert scanned docs </a:t>
            </a:r>
            <a:r>
              <a:rPr sz="2471" dirty="0">
                <a:solidFill>
                  <a:srgbClr val="5E2908"/>
                </a:solidFill>
                <a:latin typeface="Comic Sans MS"/>
                <a:cs typeface="Comic Sans MS"/>
              </a:rPr>
              <a:t>to </a:t>
            </a:r>
            <a:r>
              <a:rPr sz="2471" spc="-4" dirty="0">
                <a:solidFill>
                  <a:srgbClr val="5E2908"/>
                </a:solidFill>
                <a:latin typeface="Comic Sans MS"/>
                <a:cs typeface="Comic Sans MS"/>
              </a:rPr>
              <a:t>text</a:t>
            </a:r>
            <a:endParaRPr sz="2471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672389" marR="613555" indent="-257749" defTabSz="806867">
              <a:lnSpc>
                <a:spcPts val="2047"/>
              </a:lnSpc>
              <a:spcBef>
                <a:spcPts val="587"/>
              </a:spcBef>
              <a:buFontTx/>
              <a:buChar char="•"/>
              <a:tabLst>
                <a:tab pos="666225" algn="l"/>
                <a:tab pos="666786" algn="l"/>
              </a:tabLst>
            </a:pP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If you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have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a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scanner,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it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probably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came with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OCR  software</a:t>
            </a:r>
            <a:endParaRPr sz="1765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40941" y="2538133"/>
            <a:ext cx="3160057" cy="24372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81417" y="5079066"/>
            <a:ext cx="6981824" cy="1328355"/>
          </a:xfrm>
          <a:prstGeom prst="rect">
            <a:avLst/>
          </a:prstGeom>
        </p:spPr>
        <p:txBody>
          <a:bodyPr vert="horz" wrap="square" lIns="0" tIns="96371" rIns="0" bIns="0" rtlCol="0">
            <a:spAutoFit/>
          </a:bodyPr>
          <a:lstStyle/>
          <a:p>
            <a:pPr marL="44826" defTabSz="806867">
              <a:spcBef>
                <a:spcPts val="759"/>
              </a:spcBef>
            </a:pPr>
            <a:r>
              <a:rPr sz="1412" spc="-4" dirty="0">
                <a:solidFill>
                  <a:srgbClr val="5E2908"/>
                </a:solidFill>
                <a:latin typeface="Comic Sans MS"/>
                <a:cs typeface="Comic Sans MS"/>
              </a:rPr>
              <a:t>Digit recognition, </a:t>
            </a:r>
            <a:r>
              <a:rPr sz="1412" dirty="0">
                <a:solidFill>
                  <a:srgbClr val="5E2908"/>
                </a:solidFill>
                <a:latin typeface="Comic Sans MS"/>
                <a:cs typeface="Comic Sans MS"/>
              </a:rPr>
              <a:t>AT&amp;T </a:t>
            </a:r>
            <a:r>
              <a:rPr sz="1412" spc="-4" dirty="0">
                <a:solidFill>
                  <a:srgbClr val="5E2908"/>
                </a:solidFill>
                <a:latin typeface="Comic Sans MS"/>
                <a:cs typeface="Comic Sans MS"/>
              </a:rPr>
              <a:t>labs</a:t>
            </a:r>
            <a:endParaRPr sz="1412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11206" marR="668467" defTabSz="806867">
              <a:lnSpc>
                <a:spcPct val="101899"/>
              </a:lnSpc>
              <a:spcBef>
                <a:spcPts val="715"/>
              </a:spcBef>
            </a:pPr>
            <a:r>
              <a:rPr sz="1588" dirty="0">
                <a:solidFill>
                  <a:srgbClr val="5E2908"/>
                </a:solidFill>
                <a:latin typeface="Comic Sans MS"/>
                <a:cs typeface="Comic Sans MS"/>
              </a:rPr>
              <a:t>License plate </a:t>
            </a:r>
            <a:r>
              <a:rPr sz="1588" spc="-4" dirty="0">
                <a:solidFill>
                  <a:srgbClr val="5E2908"/>
                </a:solidFill>
                <a:latin typeface="Comic Sans MS"/>
                <a:cs typeface="Comic Sans MS"/>
              </a:rPr>
              <a:t>readers  </a:t>
            </a:r>
            <a:r>
              <a:rPr sz="1588" u="sng" spc="-4" dirty="0">
                <a:solidFill>
                  <a:srgbClr val="CC0000"/>
                </a:solidFill>
                <a:uFill>
                  <a:solidFill>
                    <a:srgbClr val="D81E00"/>
                  </a:solidFill>
                </a:uFill>
                <a:latin typeface="Comic Sans MS"/>
                <a:cs typeface="Comic Sans MS"/>
                <a:hlinkClick r:id="rId4"/>
              </a:rPr>
              <a:t>http://en.wikipedia.org/wiki/Automatic_number_plate_recognition</a:t>
            </a:r>
            <a:endParaRPr sz="1588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R="4483" algn="r" defTabSz="806867">
              <a:spcBef>
                <a:spcPts val="1152"/>
              </a:spcBef>
            </a:pP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Source: S.</a:t>
            </a:r>
            <a:r>
              <a:rPr sz="1765" spc="-97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Seitz</a:t>
            </a:r>
            <a:endParaRPr sz="1765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17429" y="1225280"/>
            <a:ext cx="5314390" cy="412481"/>
          </a:xfrm>
          <a:prstGeom prst="rect">
            <a:avLst/>
          </a:prstGeom>
        </p:spPr>
        <p:txBody>
          <a:bodyPr vert="horz" wrap="square" lIns="0" tIns="31937" rIns="0" bIns="0" rtlCol="0">
            <a:spAutoFit/>
          </a:bodyPr>
          <a:lstStyle/>
          <a:p>
            <a:pPr defTabSz="806867">
              <a:spcBef>
                <a:spcPts val="251"/>
              </a:spcBef>
            </a:pPr>
            <a:r>
              <a:rPr sz="2471" spc="-4" dirty="0">
                <a:solidFill>
                  <a:srgbClr val="CC3300"/>
                </a:solidFill>
                <a:latin typeface="Comic Sans MS"/>
                <a:cs typeface="Comic Sans MS"/>
              </a:rPr>
              <a:t>Mobile visual search: </a:t>
            </a:r>
            <a:r>
              <a:rPr sz="2471" dirty="0">
                <a:solidFill>
                  <a:srgbClr val="CC0000"/>
                </a:solidFill>
                <a:latin typeface="Comic Sans MS"/>
                <a:cs typeface="Comic Sans MS"/>
              </a:rPr>
              <a:t>Google</a:t>
            </a:r>
            <a:r>
              <a:rPr sz="2471" spc="-22" dirty="0">
                <a:solidFill>
                  <a:srgbClr val="CC0000"/>
                </a:solidFill>
                <a:latin typeface="Comic Sans MS"/>
                <a:cs typeface="Comic Sans MS"/>
              </a:rPr>
              <a:t> </a:t>
            </a:r>
            <a:r>
              <a:rPr sz="2471" dirty="0">
                <a:solidFill>
                  <a:srgbClr val="CC0000"/>
                </a:solidFill>
                <a:latin typeface="Comic Sans MS"/>
                <a:cs typeface="Comic Sans MS"/>
              </a:rPr>
              <a:t>Goggles</a:t>
            </a:r>
            <a:endParaRPr sz="2471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44888" y="1615887"/>
            <a:ext cx="2185147" cy="0"/>
          </a:xfrm>
          <a:custGeom>
            <a:avLst/>
            <a:gdLst/>
            <a:ahLst/>
            <a:cxnLst/>
            <a:rect l="l" t="t" r="r" b="b"/>
            <a:pathLst>
              <a:path w="2476500">
                <a:moveTo>
                  <a:pt x="0" y="0"/>
                </a:moveTo>
                <a:lnTo>
                  <a:pt x="2476500" y="0"/>
                </a:lnTo>
              </a:path>
            </a:pathLst>
          </a:custGeom>
          <a:ln w="25400">
            <a:solidFill>
              <a:srgbClr val="D81E0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49393" y="1210236"/>
            <a:ext cx="7743263" cy="4908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49471" y="1257861"/>
            <a:ext cx="2554939" cy="5574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45396" y="708212"/>
            <a:ext cx="4057650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-4" dirty="0"/>
              <a:t>Google Art Museum</a:t>
            </a:r>
            <a:r>
              <a:rPr spc="-13" dirty="0"/>
              <a:t> </a:t>
            </a:r>
            <a:r>
              <a:rPr spc="-4" dirty="0"/>
              <a:t>Project</a:t>
            </a:r>
          </a:p>
        </p:txBody>
      </p:sp>
      <p:sp>
        <p:nvSpPr>
          <p:cNvPr id="3" name="object 3"/>
          <p:cNvSpPr/>
          <p:nvPr/>
        </p:nvSpPr>
        <p:spPr>
          <a:xfrm>
            <a:off x="605117" y="1210236"/>
            <a:ext cx="4235824" cy="2529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73706" y="3683933"/>
            <a:ext cx="3832412" cy="27706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4594" y="3794312"/>
            <a:ext cx="3301253" cy="28292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Navigate museums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of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the world</a:t>
            </a:r>
            <a:endParaRPr sz="1765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3A0CA-0958-4CB8-9D86-F48B6B6FB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(</a:t>
            </a:r>
            <a:r>
              <a:rPr lang="en-US" dirty="0">
                <a:hlinkClick r:id="rId2"/>
              </a:rPr>
              <a:t>link</a:t>
            </a:r>
            <a:r>
              <a:rPr lang="en-US" dirty="0"/>
              <a:t>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D401C6-0DD3-4F3D-9B5E-8863272E6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52600" y="1295400"/>
            <a:ext cx="5341377" cy="506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311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3353" y="582706"/>
            <a:ext cx="7126939" cy="58830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00963" y="573741"/>
            <a:ext cx="2747122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-4" dirty="0"/>
              <a:t>Automotive</a:t>
            </a:r>
            <a:r>
              <a:rPr spc="-31" dirty="0"/>
              <a:t> </a:t>
            </a:r>
            <a:r>
              <a:rPr spc="-4" dirty="0"/>
              <a:t>safety</a:t>
            </a:r>
          </a:p>
        </p:txBody>
      </p:sp>
      <p:sp>
        <p:nvSpPr>
          <p:cNvPr id="3" name="object 3"/>
          <p:cNvSpPr/>
          <p:nvPr/>
        </p:nvSpPr>
        <p:spPr>
          <a:xfrm>
            <a:off x="1319741" y="1255576"/>
            <a:ext cx="6559020" cy="32838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6299" y="4749053"/>
            <a:ext cx="7630085" cy="1654525"/>
          </a:xfrm>
          <a:prstGeom prst="rect">
            <a:avLst/>
          </a:prstGeom>
        </p:spPr>
        <p:txBody>
          <a:bodyPr vert="horz" wrap="square" lIns="0" tIns="64994" rIns="0" bIns="0" rtlCol="0">
            <a:spAutoFit/>
          </a:bodyPr>
          <a:lstStyle/>
          <a:p>
            <a:pPr marL="313781" indent="-302575" defTabSz="806867">
              <a:spcBef>
                <a:spcPts val="512"/>
              </a:spcBef>
              <a:buClr>
                <a:srgbClr val="5E2908"/>
              </a:buClr>
              <a:buFontTx/>
              <a:buChar char="•"/>
              <a:tabLst>
                <a:tab pos="313221" algn="l"/>
                <a:tab pos="313781" algn="l"/>
              </a:tabLst>
            </a:pPr>
            <a:r>
              <a:rPr sz="1765" u="sng" spc="-4" dirty="0">
                <a:solidFill>
                  <a:srgbClr val="CC0000"/>
                </a:solidFill>
                <a:uFill>
                  <a:solidFill>
                    <a:srgbClr val="D81E00"/>
                  </a:solidFill>
                </a:uFill>
                <a:latin typeface="Comic Sans MS"/>
                <a:cs typeface="Comic Sans MS"/>
              </a:rPr>
              <a:t>Mobileye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: Vision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systems in high-end BMW, GM,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Volvo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models</a:t>
            </a:r>
            <a:endParaRPr sz="1765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672389" marR="4483" indent="-257749" defTabSz="806867">
              <a:lnSpc>
                <a:spcPct val="100400"/>
              </a:lnSpc>
              <a:spcBef>
                <a:spcPts val="415"/>
              </a:spcBef>
              <a:tabLst>
                <a:tab pos="666225" algn="l"/>
              </a:tabLst>
            </a:pP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–	“In mid 2010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Mobileye will launch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a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world's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first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application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of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full  emergency braking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for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collision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mitigation for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pedestrians where  vision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is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the key technology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for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detecting</a:t>
            </a:r>
            <a:r>
              <a:rPr sz="1765" spc="18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pedestrians.”</a:t>
            </a:r>
            <a:endParaRPr sz="1765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4516211" defTabSz="806867">
              <a:spcBef>
                <a:spcPts val="1377"/>
              </a:spcBef>
              <a:tabLst>
                <a:tab pos="5452513" algn="l"/>
              </a:tabLst>
            </a:pP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Source:	</a:t>
            </a:r>
            <a:r>
              <a:rPr sz="1765" spc="-4" dirty="0">
                <a:solidFill>
                  <a:srgbClr val="5E2908"/>
                </a:solidFill>
                <a:latin typeface="Comic Sans MS"/>
                <a:cs typeface="Comic Sans MS"/>
              </a:rPr>
              <a:t>A. Shashua,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S.</a:t>
            </a:r>
            <a:r>
              <a:rPr sz="1765" spc="-53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765" dirty="0">
                <a:solidFill>
                  <a:srgbClr val="5E2908"/>
                </a:solidFill>
                <a:latin typeface="Comic Sans MS"/>
                <a:cs typeface="Comic Sans MS"/>
              </a:rPr>
              <a:t>Seitz</a:t>
            </a:r>
            <a:endParaRPr sz="1765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10638" y="708212"/>
            <a:ext cx="3327587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dirty="0"/>
              <a:t>Vision in</a:t>
            </a:r>
            <a:r>
              <a:rPr spc="-62" dirty="0"/>
              <a:t> </a:t>
            </a:r>
            <a:r>
              <a:rPr spc="-4" dirty="0"/>
              <a:t>supermarkets</a:t>
            </a:r>
          </a:p>
        </p:txBody>
      </p:sp>
      <p:sp>
        <p:nvSpPr>
          <p:cNvPr id="3" name="object 3"/>
          <p:cNvSpPr/>
          <p:nvPr/>
        </p:nvSpPr>
        <p:spPr>
          <a:xfrm>
            <a:off x="2958353" y="1210235"/>
            <a:ext cx="3056403" cy="36307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79711" y="4930308"/>
            <a:ext cx="6211420" cy="121305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2118" u="heavy" spc="-4" dirty="0">
                <a:solidFill>
                  <a:srgbClr val="CC0000"/>
                </a:solidFill>
                <a:uFill>
                  <a:solidFill>
                    <a:srgbClr val="D81E00"/>
                  </a:solidFill>
                </a:uFill>
                <a:latin typeface="Times New Roman"/>
                <a:cs typeface="Times New Roman"/>
              </a:rPr>
              <a:t>LaneHawk </a:t>
            </a:r>
            <a:r>
              <a:rPr sz="2118" u="heavy" dirty="0">
                <a:solidFill>
                  <a:srgbClr val="CC0000"/>
                </a:solidFill>
                <a:uFill>
                  <a:solidFill>
                    <a:srgbClr val="D81E00"/>
                  </a:solidFill>
                </a:uFill>
                <a:latin typeface="Times New Roman"/>
                <a:cs typeface="Times New Roman"/>
              </a:rPr>
              <a:t>by </a:t>
            </a:r>
            <a:r>
              <a:rPr sz="2118" u="heavy" spc="-4" dirty="0">
                <a:solidFill>
                  <a:srgbClr val="CC0000"/>
                </a:solidFill>
                <a:uFill>
                  <a:solidFill>
                    <a:srgbClr val="D81E00"/>
                  </a:solidFill>
                </a:uFill>
                <a:latin typeface="Times New Roman"/>
                <a:cs typeface="Times New Roman"/>
              </a:rPr>
              <a:t>EvolutionRobotics</a:t>
            </a:r>
            <a:endParaRPr sz="2118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206" marR="4483" defTabSz="806867">
              <a:lnSpc>
                <a:spcPts val="1677"/>
              </a:lnSpc>
              <a:spcBef>
                <a:spcPts val="88"/>
              </a:spcBef>
            </a:pPr>
            <a:r>
              <a:rPr sz="1412" dirty="0">
                <a:solidFill>
                  <a:srgbClr val="5E2908"/>
                </a:solidFill>
                <a:latin typeface="Times New Roman"/>
                <a:cs typeface="Times New Roman"/>
              </a:rPr>
              <a:t>“</a:t>
            </a:r>
            <a:r>
              <a:rPr sz="1412" dirty="0">
                <a:solidFill>
                  <a:srgbClr val="5E2908"/>
                </a:solidFill>
                <a:latin typeface="Comic Sans MS"/>
                <a:cs typeface="Comic Sans MS"/>
              </a:rPr>
              <a:t>A smart camera is </a:t>
            </a:r>
            <a:r>
              <a:rPr sz="1412" spc="-4" dirty="0">
                <a:solidFill>
                  <a:srgbClr val="5E2908"/>
                </a:solidFill>
                <a:latin typeface="Comic Sans MS"/>
                <a:cs typeface="Comic Sans MS"/>
              </a:rPr>
              <a:t>flush-mounted </a:t>
            </a:r>
            <a:r>
              <a:rPr sz="1412" dirty="0">
                <a:solidFill>
                  <a:srgbClr val="5E2908"/>
                </a:solidFill>
                <a:latin typeface="Comic Sans MS"/>
                <a:cs typeface="Comic Sans MS"/>
              </a:rPr>
              <a:t>in </a:t>
            </a:r>
            <a:r>
              <a:rPr sz="1412" spc="-4" dirty="0">
                <a:solidFill>
                  <a:srgbClr val="5E2908"/>
                </a:solidFill>
                <a:latin typeface="Comic Sans MS"/>
                <a:cs typeface="Comic Sans MS"/>
              </a:rPr>
              <a:t>the checkout lane, continuously  watching </a:t>
            </a:r>
            <a:r>
              <a:rPr sz="1412" dirty="0">
                <a:solidFill>
                  <a:srgbClr val="5E2908"/>
                </a:solidFill>
                <a:latin typeface="Comic Sans MS"/>
                <a:cs typeface="Comic Sans MS"/>
              </a:rPr>
              <a:t>for items. </a:t>
            </a:r>
            <a:r>
              <a:rPr sz="1412" spc="-4" dirty="0">
                <a:solidFill>
                  <a:srgbClr val="5E2908"/>
                </a:solidFill>
                <a:latin typeface="Comic Sans MS"/>
                <a:cs typeface="Comic Sans MS"/>
              </a:rPr>
              <a:t>When </a:t>
            </a:r>
            <a:r>
              <a:rPr sz="1412" dirty="0">
                <a:solidFill>
                  <a:srgbClr val="5E2908"/>
                </a:solidFill>
                <a:latin typeface="Comic Sans MS"/>
                <a:cs typeface="Comic Sans MS"/>
              </a:rPr>
              <a:t>an item is detected </a:t>
            </a:r>
            <a:r>
              <a:rPr sz="1412" spc="-4" dirty="0">
                <a:solidFill>
                  <a:srgbClr val="5E2908"/>
                </a:solidFill>
                <a:latin typeface="Comic Sans MS"/>
                <a:cs typeface="Comic Sans MS"/>
              </a:rPr>
              <a:t>and recognized, the cashier  </a:t>
            </a:r>
            <a:r>
              <a:rPr sz="1412" dirty="0">
                <a:solidFill>
                  <a:srgbClr val="5E2908"/>
                </a:solidFill>
                <a:latin typeface="Comic Sans MS"/>
                <a:cs typeface="Comic Sans MS"/>
              </a:rPr>
              <a:t>verifies </a:t>
            </a:r>
            <a:r>
              <a:rPr sz="1412" spc="-4" dirty="0">
                <a:solidFill>
                  <a:srgbClr val="5E2908"/>
                </a:solidFill>
                <a:latin typeface="Comic Sans MS"/>
                <a:cs typeface="Comic Sans MS"/>
              </a:rPr>
              <a:t>the quantity </a:t>
            </a:r>
            <a:r>
              <a:rPr sz="1412" dirty="0">
                <a:solidFill>
                  <a:srgbClr val="5E2908"/>
                </a:solidFill>
                <a:latin typeface="Comic Sans MS"/>
                <a:cs typeface="Comic Sans MS"/>
              </a:rPr>
              <a:t>of items </a:t>
            </a:r>
            <a:r>
              <a:rPr sz="1412" spc="-4" dirty="0">
                <a:solidFill>
                  <a:srgbClr val="5E2908"/>
                </a:solidFill>
                <a:latin typeface="Comic Sans MS"/>
                <a:cs typeface="Comic Sans MS"/>
              </a:rPr>
              <a:t>that </a:t>
            </a:r>
            <a:r>
              <a:rPr sz="1412" dirty="0">
                <a:solidFill>
                  <a:srgbClr val="5E2908"/>
                </a:solidFill>
                <a:latin typeface="Comic Sans MS"/>
                <a:cs typeface="Comic Sans MS"/>
              </a:rPr>
              <a:t>were found under </a:t>
            </a:r>
            <a:r>
              <a:rPr sz="1412" spc="-4" dirty="0">
                <a:solidFill>
                  <a:srgbClr val="5E2908"/>
                </a:solidFill>
                <a:latin typeface="Comic Sans MS"/>
                <a:cs typeface="Comic Sans MS"/>
              </a:rPr>
              <a:t>the basket, and  continues </a:t>
            </a:r>
            <a:r>
              <a:rPr sz="1412" dirty="0">
                <a:solidFill>
                  <a:srgbClr val="5E2908"/>
                </a:solidFill>
                <a:latin typeface="Comic Sans MS"/>
                <a:cs typeface="Comic Sans MS"/>
              </a:rPr>
              <a:t>to close </a:t>
            </a:r>
            <a:r>
              <a:rPr sz="1412" spc="-4" dirty="0">
                <a:solidFill>
                  <a:srgbClr val="5E2908"/>
                </a:solidFill>
                <a:latin typeface="Comic Sans MS"/>
                <a:cs typeface="Comic Sans MS"/>
              </a:rPr>
              <a:t>the transaction. The </a:t>
            </a:r>
            <a:r>
              <a:rPr sz="1412" dirty="0">
                <a:solidFill>
                  <a:srgbClr val="5E2908"/>
                </a:solidFill>
                <a:latin typeface="Comic Sans MS"/>
                <a:cs typeface="Comic Sans MS"/>
              </a:rPr>
              <a:t>item can remain under </a:t>
            </a:r>
            <a:r>
              <a:rPr sz="1412" spc="-4" dirty="0">
                <a:solidFill>
                  <a:srgbClr val="5E2908"/>
                </a:solidFill>
                <a:latin typeface="Comic Sans MS"/>
                <a:cs typeface="Comic Sans MS"/>
              </a:rPr>
              <a:t>the</a:t>
            </a:r>
            <a:r>
              <a:rPr sz="1412" spc="26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412" spc="-4" dirty="0">
                <a:solidFill>
                  <a:srgbClr val="5E2908"/>
                </a:solidFill>
                <a:latin typeface="Comic Sans MS"/>
                <a:cs typeface="Comic Sans MS"/>
              </a:rPr>
              <a:t>basket,</a:t>
            </a:r>
            <a:endParaRPr sz="1412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79711" y="6118131"/>
            <a:ext cx="4695825" cy="22861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412" dirty="0">
                <a:solidFill>
                  <a:srgbClr val="5E2908"/>
                </a:solidFill>
                <a:latin typeface="Comic Sans MS"/>
                <a:cs typeface="Comic Sans MS"/>
              </a:rPr>
              <a:t>and </a:t>
            </a:r>
            <a:r>
              <a:rPr sz="1412" spc="-4" dirty="0">
                <a:solidFill>
                  <a:srgbClr val="5E2908"/>
                </a:solidFill>
                <a:latin typeface="Comic Sans MS"/>
                <a:cs typeface="Comic Sans MS"/>
              </a:rPr>
              <a:t>with LaneHawk,you </a:t>
            </a:r>
            <a:r>
              <a:rPr sz="1412" dirty="0">
                <a:solidFill>
                  <a:srgbClr val="5E2908"/>
                </a:solidFill>
                <a:latin typeface="Comic Sans MS"/>
                <a:cs typeface="Comic Sans MS"/>
              </a:rPr>
              <a:t>are assured to get paid for it…</a:t>
            </a:r>
            <a:r>
              <a:rPr sz="1412" spc="-31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412" dirty="0">
                <a:solidFill>
                  <a:srgbClr val="5E2908"/>
                </a:solidFill>
                <a:latin typeface="Comic Sans MS"/>
                <a:cs typeface="Comic Sans MS"/>
              </a:rPr>
              <a:t>“</a:t>
            </a:r>
            <a:endParaRPr sz="1412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93006" y="6109727"/>
            <a:ext cx="1566022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dirty="0">
                <a:solidFill>
                  <a:srgbClr val="5E2908"/>
                </a:solidFill>
                <a:latin typeface="Comic Sans MS"/>
                <a:cs typeface="Comic Sans MS"/>
              </a:rPr>
              <a:t>Source: S.</a:t>
            </a:r>
            <a:r>
              <a:rPr sz="1588" spc="-93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588" dirty="0">
                <a:solidFill>
                  <a:srgbClr val="5E2908"/>
                </a:solidFill>
                <a:latin typeface="Comic Sans MS"/>
                <a:cs typeface="Comic Sans MS"/>
              </a:rPr>
              <a:t>Seitz</a:t>
            </a:r>
            <a:endParaRPr sz="158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6424" y="708212"/>
            <a:ext cx="5398434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dirty="0"/>
              <a:t>Vision-based </a:t>
            </a:r>
            <a:r>
              <a:rPr spc="-4" dirty="0"/>
              <a:t>interaction (and</a:t>
            </a:r>
            <a:r>
              <a:rPr spc="-40" dirty="0"/>
              <a:t> </a:t>
            </a:r>
            <a:r>
              <a:rPr dirty="0"/>
              <a:t>games)</a:t>
            </a:r>
          </a:p>
        </p:txBody>
      </p:sp>
      <p:sp>
        <p:nvSpPr>
          <p:cNvPr id="3" name="object 3"/>
          <p:cNvSpPr/>
          <p:nvPr/>
        </p:nvSpPr>
        <p:spPr>
          <a:xfrm>
            <a:off x="605118" y="1143000"/>
            <a:ext cx="2185147" cy="28995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91653" y="1508312"/>
            <a:ext cx="2972360" cy="87818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1206" marR="4483" defTabSz="806867">
              <a:lnSpc>
                <a:spcPct val="100699"/>
              </a:lnSpc>
              <a:spcBef>
                <a:spcPts val="75"/>
              </a:spcBef>
            </a:pPr>
            <a:r>
              <a:rPr sz="1412" spc="-4" dirty="0">
                <a:solidFill>
                  <a:srgbClr val="5E2908"/>
                </a:solidFill>
                <a:latin typeface="Comic Sans MS"/>
                <a:cs typeface="Comic Sans MS"/>
              </a:rPr>
              <a:t>Nintendo </a:t>
            </a:r>
            <a:r>
              <a:rPr sz="1412" dirty="0">
                <a:solidFill>
                  <a:srgbClr val="5E2908"/>
                </a:solidFill>
                <a:latin typeface="Comic Sans MS"/>
                <a:cs typeface="Comic Sans MS"/>
              </a:rPr>
              <a:t>Wii has camera-based IR  </a:t>
            </a:r>
            <a:r>
              <a:rPr sz="1412" spc="-4" dirty="0">
                <a:solidFill>
                  <a:srgbClr val="5E2908"/>
                </a:solidFill>
                <a:latin typeface="Comic Sans MS"/>
                <a:cs typeface="Comic Sans MS"/>
              </a:rPr>
              <a:t>tracking </a:t>
            </a:r>
            <a:r>
              <a:rPr sz="1412" dirty="0">
                <a:solidFill>
                  <a:srgbClr val="5E2908"/>
                </a:solidFill>
                <a:latin typeface="Comic Sans MS"/>
                <a:cs typeface="Comic Sans MS"/>
              </a:rPr>
              <a:t>built </a:t>
            </a:r>
            <a:r>
              <a:rPr sz="1412" spc="-4" dirty="0">
                <a:solidFill>
                  <a:srgbClr val="5E2908"/>
                </a:solidFill>
                <a:latin typeface="Comic Sans MS"/>
                <a:cs typeface="Comic Sans MS"/>
              </a:rPr>
              <a:t>in. </a:t>
            </a:r>
            <a:r>
              <a:rPr sz="1412" dirty="0">
                <a:solidFill>
                  <a:srgbClr val="5E2908"/>
                </a:solidFill>
                <a:latin typeface="Comic Sans MS"/>
                <a:cs typeface="Comic Sans MS"/>
              </a:rPr>
              <a:t>See </a:t>
            </a:r>
            <a:r>
              <a:rPr sz="1412" u="sng" dirty="0">
                <a:solidFill>
                  <a:srgbClr val="CC0000"/>
                </a:solidFill>
                <a:uFill>
                  <a:solidFill>
                    <a:srgbClr val="D81E00"/>
                  </a:solidFill>
                </a:uFill>
                <a:latin typeface="Comic Sans MS"/>
                <a:cs typeface="Comic Sans MS"/>
              </a:rPr>
              <a:t>Lee’s work</a:t>
            </a:r>
            <a:r>
              <a:rPr sz="1412" u="sng" spc="-57" dirty="0">
                <a:solidFill>
                  <a:srgbClr val="CC0000"/>
                </a:solidFill>
                <a:uFill>
                  <a:solidFill>
                    <a:srgbClr val="D81E00"/>
                  </a:solidFill>
                </a:uFill>
                <a:latin typeface="Comic Sans MS"/>
                <a:cs typeface="Comic Sans MS"/>
              </a:rPr>
              <a:t> </a:t>
            </a:r>
            <a:r>
              <a:rPr sz="1412" u="sng" dirty="0">
                <a:solidFill>
                  <a:srgbClr val="CC0000"/>
                </a:solidFill>
                <a:uFill>
                  <a:solidFill>
                    <a:srgbClr val="D81E00"/>
                  </a:solidFill>
                </a:uFill>
                <a:latin typeface="Comic Sans MS"/>
                <a:cs typeface="Comic Sans MS"/>
              </a:rPr>
              <a:t>at </a:t>
            </a:r>
            <a:r>
              <a:rPr sz="1412" dirty="0">
                <a:solidFill>
                  <a:srgbClr val="CC0000"/>
                </a:solidFill>
                <a:latin typeface="Comic Sans MS"/>
                <a:cs typeface="Comic Sans MS"/>
              </a:rPr>
              <a:t> </a:t>
            </a:r>
            <a:r>
              <a:rPr sz="1412" u="sng" dirty="0">
                <a:solidFill>
                  <a:srgbClr val="CC0000"/>
                </a:solidFill>
                <a:uFill>
                  <a:solidFill>
                    <a:srgbClr val="D81E00"/>
                  </a:solidFill>
                </a:uFill>
                <a:latin typeface="Comic Sans MS"/>
                <a:cs typeface="Comic Sans MS"/>
              </a:rPr>
              <a:t>CMU</a:t>
            </a:r>
            <a:r>
              <a:rPr sz="1412" dirty="0">
                <a:solidFill>
                  <a:srgbClr val="CC0000"/>
                </a:solidFill>
                <a:latin typeface="Comic Sans MS"/>
                <a:cs typeface="Comic Sans MS"/>
              </a:rPr>
              <a:t> </a:t>
            </a:r>
            <a:r>
              <a:rPr sz="1412" dirty="0">
                <a:solidFill>
                  <a:srgbClr val="5E2908"/>
                </a:solidFill>
                <a:latin typeface="Comic Sans MS"/>
                <a:cs typeface="Comic Sans MS"/>
              </a:rPr>
              <a:t>on clever </a:t>
            </a:r>
            <a:r>
              <a:rPr sz="1412" spc="-4" dirty="0">
                <a:solidFill>
                  <a:srgbClr val="5E2908"/>
                </a:solidFill>
                <a:latin typeface="Comic Sans MS"/>
                <a:cs typeface="Comic Sans MS"/>
              </a:rPr>
              <a:t>tricks </a:t>
            </a:r>
            <a:r>
              <a:rPr sz="1412" dirty="0">
                <a:solidFill>
                  <a:srgbClr val="5E2908"/>
                </a:solidFill>
                <a:latin typeface="Comic Sans MS"/>
                <a:cs typeface="Comic Sans MS"/>
              </a:rPr>
              <a:t>on </a:t>
            </a:r>
            <a:r>
              <a:rPr sz="1412" spc="-4" dirty="0">
                <a:solidFill>
                  <a:srgbClr val="5E2908"/>
                </a:solidFill>
                <a:latin typeface="Comic Sans MS"/>
                <a:cs typeface="Comic Sans MS"/>
              </a:rPr>
              <a:t>using </a:t>
            </a:r>
            <a:r>
              <a:rPr sz="1412" dirty="0">
                <a:solidFill>
                  <a:srgbClr val="5E2908"/>
                </a:solidFill>
                <a:latin typeface="Comic Sans MS"/>
                <a:cs typeface="Comic Sans MS"/>
              </a:rPr>
              <a:t>it to  </a:t>
            </a:r>
            <a:r>
              <a:rPr sz="1412" spc="-4" dirty="0">
                <a:solidFill>
                  <a:srgbClr val="5E2908"/>
                </a:solidFill>
                <a:latin typeface="Comic Sans MS"/>
                <a:cs typeface="Comic Sans MS"/>
              </a:rPr>
              <a:t>create </a:t>
            </a:r>
            <a:r>
              <a:rPr sz="1412" dirty="0">
                <a:solidFill>
                  <a:srgbClr val="5E2908"/>
                </a:solidFill>
                <a:latin typeface="Comic Sans MS"/>
                <a:cs typeface="Comic Sans MS"/>
              </a:rPr>
              <a:t>a </a:t>
            </a:r>
            <a:r>
              <a:rPr sz="1412" u="sng" spc="-4" dirty="0">
                <a:solidFill>
                  <a:srgbClr val="CC0000"/>
                </a:solidFill>
                <a:uFill>
                  <a:solidFill>
                    <a:srgbClr val="D81E00"/>
                  </a:solidFill>
                </a:uFill>
                <a:latin typeface="Comic Sans MS"/>
                <a:cs typeface="Comic Sans MS"/>
              </a:rPr>
              <a:t>multi-touch</a:t>
            </a:r>
            <a:r>
              <a:rPr sz="1412" u="sng" spc="-18" dirty="0">
                <a:solidFill>
                  <a:srgbClr val="CC0000"/>
                </a:solidFill>
                <a:uFill>
                  <a:solidFill>
                    <a:srgbClr val="D81E00"/>
                  </a:solidFill>
                </a:uFill>
                <a:latin typeface="Comic Sans MS"/>
                <a:cs typeface="Comic Sans MS"/>
              </a:rPr>
              <a:t> </a:t>
            </a:r>
            <a:r>
              <a:rPr sz="1412" u="sng" dirty="0">
                <a:solidFill>
                  <a:srgbClr val="CC0000"/>
                </a:solidFill>
                <a:uFill>
                  <a:solidFill>
                    <a:srgbClr val="D81E00"/>
                  </a:solidFill>
                </a:uFill>
                <a:latin typeface="Comic Sans MS"/>
                <a:cs typeface="Comic Sans MS"/>
              </a:rPr>
              <a:t>display</a:t>
            </a:r>
            <a:r>
              <a:rPr sz="1412" dirty="0">
                <a:solidFill>
                  <a:srgbClr val="5E2908"/>
                </a:solidFill>
                <a:latin typeface="Comic Sans MS"/>
                <a:cs typeface="Comic Sans MS"/>
              </a:rPr>
              <a:t>!</a:t>
            </a:r>
            <a:endParaRPr sz="1412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27477" y="6109727"/>
            <a:ext cx="1566022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dirty="0">
                <a:solidFill>
                  <a:srgbClr val="5E2908"/>
                </a:solidFill>
                <a:latin typeface="Comic Sans MS"/>
                <a:cs typeface="Comic Sans MS"/>
              </a:rPr>
              <a:t>Source: S.</a:t>
            </a:r>
            <a:r>
              <a:rPr sz="1588" spc="-93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588" dirty="0">
                <a:solidFill>
                  <a:srgbClr val="5E2908"/>
                </a:solidFill>
                <a:latin typeface="Comic Sans MS"/>
                <a:cs typeface="Comic Sans MS"/>
              </a:rPr>
              <a:t>Seitz</a:t>
            </a:r>
            <a:endParaRPr sz="158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83635" y="3496236"/>
            <a:ext cx="2217364" cy="16654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51712" y="5218859"/>
            <a:ext cx="2111188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spc="-4" dirty="0">
                <a:solidFill>
                  <a:srgbClr val="5E2908"/>
                </a:solidFill>
                <a:latin typeface="Comic Sans MS"/>
                <a:cs typeface="Comic Sans MS"/>
              </a:rPr>
              <a:t>Assistive</a:t>
            </a:r>
            <a:r>
              <a:rPr sz="1588" spc="-49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588" spc="-4" dirty="0">
                <a:solidFill>
                  <a:srgbClr val="5E2908"/>
                </a:solidFill>
                <a:latin typeface="Comic Sans MS"/>
                <a:cs typeface="Comic Sans MS"/>
              </a:rPr>
              <a:t>technologies</a:t>
            </a:r>
            <a:endParaRPr sz="158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82235" y="1479177"/>
            <a:ext cx="2218765" cy="16710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05550" y="3179388"/>
            <a:ext cx="1228165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spc="-4" dirty="0">
                <a:solidFill>
                  <a:srgbClr val="5E2908"/>
                </a:solidFill>
                <a:latin typeface="Comic Sans MS"/>
                <a:cs typeface="Comic Sans MS"/>
              </a:rPr>
              <a:t>Sony</a:t>
            </a:r>
            <a:r>
              <a:rPr sz="1588" spc="-66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588" spc="-4" dirty="0">
                <a:solidFill>
                  <a:srgbClr val="5E2908"/>
                </a:solidFill>
                <a:latin typeface="Comic Sans MS"/>
                <a:cs typeface="Comic Sans MS"/>
              </a:rPr>
              <a:t>EyeToy</a:t>
            </a:r>
            <a:endParaRPr sz="158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94765" y="3989293"/>
            <a:ext cx="2465294" cy="24652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85502" y="4341999"/>
            <a:ext cx="2232212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spc="-4" dirty="0">
                <a:solidFill>
                  <a:srgbClr val="5E2908"/>
                </a:solidFill>
                <a:latin typeface="Comic Sans MS"/>
                <a:cs typeface="Comic Sans MS"/>
              </a:rPr>
              <a:t>Xbox and Kinect</a:t>
            </a:r>
            <a:r>
              <a:rPr sz="1588" spc="-44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1588" spc="-4" dirty="0">
                <a:solidFill>
                  <a:srgbClr val="5E2908"/>
                </a:solidFill>
                <a:latin typeface="Comic Sans MS"/>
                <a:cs typeface="Comic Sans MS"/>
              </a:rPr>
              <a:t>sensor</a:t>
            </a:r>
            <a:endParaRPr sz="158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63154" y="1246094"/>
            <a:ext cx="3023907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dirty="0"/>
              <a:t>Levels </a:t>
            </a:r>
            <a:r>
              <a:rPr spc="-4" dirty="0"/>
              <a:t>of</a:t>
            </a:r>
            <a:r>
              <a:rPr spc="-49" dirty="0"/>
              <a:t> </a:t>
            </a:r>
            <a:r>
              <a:rPr spc="-4" dirty="0"/>
              <a:t>complexity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12476" y="2180665"/>
            <a:ext cx="6710081" cy="3830804"/>
          </a:xfrm>
          <a:prstGeom prst="rect">
            <a:avLst/>
          </a:prstGeom>
        </p:spPr>
        <p:txBody>
          <a:bodyPr vert="horz" wrap="square" lIns="0" tIns="8965" rIns="0" bIns="0" rtlCol="0">
            <a:spAutoFit/>
          </a:bodyPr>
          <a:lstStyle/>
          <a:p>
            <a:pPr marL="313781" marR="4483" indent="-302575" defTabSz="806867">
              <a:lnSpc>
                <a:spcPct val="100699"/>
              </a:lnSpc>
              <a:spcBef>
                <a:spcPts val="71"/>
              </a:spcBef>
              <a:buFontTx/>
              <a:buChar char="•"/>
              <a:tabLst>
                <a:tab pos="313221" algn="l"/>
                <a:tab pos="313781" algn="l"/>
              </a:tabLst>
            </a:pPr>
            <a:r>
              <a:rPr sz="2118" spc="-4" dirty="0">
                <a:solidFill>
                  <a:srgbClr val="990000"/>
                </a:solidFill>
                <a:latin typeface="Comic Sans MS"/>
                <a:cs typeface="Comic Sans MS"/>
              </a:rPr>
              <a:t>Early vision </a:t>
            </a: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–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local operations, </a:t>
            </a: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compute maps, or  statistics of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individual pixels </a:t>
            </a: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(edges, motion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fields,  depth</a:t>
            </a:r>
            <a:r>
              <a:rPr sz="2118" spc="-9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maps)</a:t>
            </a:r>
            <a:endParaRPr sz="2118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313781" marR="626442" indent="-302575" defTabSz="806867">
              <a:lnSpc>
                <a:spcPct val="101499"/>
              </a:lnSpc>
              <a:spcBef>
                <a:spcPts val="397"/>
              </a:spcBef>
              <a:buFontTx/>
              <a:buChar char="•"/>
              <a:tabLst>
                <a:tab pos="313221" algn="l"/>
                <a:tab pos="313781" algn="l"/>
              </a:tabLst>
            </a:pPr>
            <a:r>
              <a:rPr sz="2118" spc="-4" dirty="0">
                <a:solidFill>
                  <a:srgbClr val="990000"/>
                </a:solidFill>
                <a:latin typeface="Comic Sans MS"/>
                <a:cs typeface="Comic Sans MS"/>
              </a:rPr>
              <a:t>Midlevel vision </a:t>
            </a: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–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assembly of local information  (segmentation, contour completions,</a:t>
            </a:r>
            <a:r>
              <a:rPr sz="2118" spc="66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grouping)</a:t>
            </a:r>
            <a:endParaRPr sz="2118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313781" indent="-302575" defTabSz="806867">
              <a:spcBef>
                <a:spcPts val="525"/>
              </a:spcBef>
              <a:buFontTx/>
              <a:buChar char="•"/>
              <a:tabLst>
                <a:tab pos="313221" algn="l"/>
                <a:tab pos="313781" algn="l"/>
              </a:tabLst>
            </a:pPr>
            <a:r>
              <a:rPr sz="2118" spc="-4" dirty="0">
                <a:solidFill>
                  <a:srgbClr val="990000"/>
                </a:solidFill>
                <a:latin typeface="Comic Sans MS"/>
                <a:cs typeface="Comic Sans MS"/>
              </a:rPr>
              <a:t>Scene analysis </a:t>
            </a: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–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recognition of objects,</a:t>
            </a:r>
            <a:r>
              <a:rPr sz="2118" spc="-18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scenes</a:t>
            </a:r>
            <a:endParaRPr sz="2118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313781" marR="1193490" indent="-302575" algn="just" defTabSz="806867">
              <a:lnSpc>
                <a:spcPct val="101099"/>
              </a:lnSpc>
              <a:spcBef>
                <a:spcPts val="432"/>
              </a:spcBef>
              <a:buFontTx/>
              <a:buChar char="•"/>
              <a:tabLst>
                <a:tab pos="313781" algn="l"/>
              </a:tabLst>
            </a:pPr>
            <a:r>
              <a:rPr sz="2118" spc="-4" dirty="0">
                <a:solidFill>
                  <a:srgbClr val="990000"/>
                </a:solidFill>
                <a:latin typeface="Comic Sans MS"/>
                <a:cs typeface="Comic Sans MS"/>
              </a:rPr>
              <a:t>Active vision </a:t>
            </a: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–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how </a:t>
            </a: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to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control and use the  </a:t>
            </a: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resources to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adjust the sensor </a:t>
            </a: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to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gather  additional information</a:t>
            </a:r>
            <a:endParaRPr sz="2118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313781" marR="285765" indent="-302575" defTabSz="806867">
              <a:lnSpc>
                <a:spcPct val="101499"/>
              </a:lnSpc>
              <a:spcBef>
                <a:spcPts val="401"/>
              </a:spcBef>
              <a:buFontTx/>
              <a:buChar char="•"/>
              <a:tabLst>
                <a:tab pos="313221" algn="l"/>
                <a:tab pos="313781" algn="l"/>
              </a:tabLst>
            </a:pPr>
            <a:r>
              <a:rPr sz="2118" dirty="0">
                <a:solidFill>
                  <a:srgbClr val="990000"/>
                </a:solidFill>
                <a:latin typeface="Comic Sans MS"/>
                <a:cs typeface="Comic Sans MS"/>
              </a:rPr>
              <a:t>Goal </a:t>
            </a:r>
            <a:r>
              <a:rPr sz="2118" spc="-4" dirty="0">
                <a:solidFill>
                  <a:srgbClr val="990000"/>
                </a:solidFill>
                <a:latin typeface="Comic Sans MS"/>
                <a:cs typeface="Comic Sans MS"/>
              </a:rPr>
              <a:t>directed vision </a:t>
            </a: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–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control behaviors based on  visual</a:t>
            </a:r>
            <a:r>
              <a:rPr sz="2118" spc="-9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information</a:t>
            </a:r>
            <a:endParaRPr sz="211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 of the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534400" cy="5562600"/>
          </a:xfrm>
        </p:spPr>
        <p:txBody>
          <a:bodyPr>
            <a:normAutofit fontScale="325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4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 Processing, Low-level and Mid-level Vision 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Image sensing, lenses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Non-traditional sensors &amp; perceptual coordinate systems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Photometry and Color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Filtering, correlation, convolution, noise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Fourier transform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Edge detection, Boundary detection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Hough transforms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Features, Corners, SIFT features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Image and Motion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Segmentation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Texture Analysis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Multiple view Geometry for Robotics: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Geometric transforms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Projective geometry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Camera Calibration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43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Epipolar</a:t>
            </a:r>
            <a:r>
              <a:rPr lang="en-US" sz="4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geometry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Stereopsis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Optical flow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Tracking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4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4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 Recognition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Recognition of specific objects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Recognition using Machine Learning, SVM, HOG features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Recognition using Neural Networks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Applications of Recognition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9533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B41F2-291C-42D1-9128-3B26C273E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Short description of Projects</a:t>
            </a:r>
          </a:p>
        </p:txBody>
      </p:sp>
    </p:spTree>
    <p:extLst>
      <p:ext uri="{BB962C8B-B14F-4D97-AF65-F5344CB8AC3E}">
        <p14:creationId xmlns:p14="http://schemas.microsoft.com/office/powerpoint/2010/main" val="26279867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46554-0A5F-4774-9925-29227B594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753AF-09F0-47AD-9540-180918184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930400"/>
            <a:ext cx="5760720" cy="226298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Review of estimation</a:t>
            </a:r>
          </a:p>
          <a:p>
            <a:r>
              <a:rPr lang="en-US" dirty="0"/>
              <a:t>LS estimation TLS estimation , LS with Regularization and RANSAC, applied to the problem of line fitting </a:t>
            </a:r>
          </a:p>
        </p:txBody>
      </p:sp>
      <p:pic>
        <p:nvPicPr>
          <p:cNvPr id="2050" name="Picture 2" descr="data.jpg">
            <a:extLst>
              <a:ext uri="{FF2B5EF4-FFF2-40B4-BE49-F238E27FC236}">
                <a16:creationId xmlns:a16="http://schemas.microsoft.com/office/drawing/2014/main" id="{4B67420B-5564-4D6C-B44B-46F1F023A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" y="4193382"/>
            <a:ext cx="6400800" cy="202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0391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8E291-A827-4BFB-BED6-DBE2601E8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Project 1: Color Segmentation with GMM</a:t>
            </a:r>
          </a:p>
        </p:txBody>
      </p:sp>
      <p:pic>
        <p:nvPicPr>
          <p:cNvPr id="4098" name="Picture 2" descr="Image result for nao">
            <a:extLst>
              <a:ext uri="{FF2B5EF4-FFF2-40B4-BE49-F238E27FC236}">
                <a16:creationId xmlns:a16="http://schemas.microsoft.com/office/drawing/2014/main" id="{4EEDA543-F3ED-4908-A379-98D235C07A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24000"/>
            <a:ext cx="1551869" cy="265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hair in a room&#10;&#10;Description automatically generated">
            <a:extLst>
              <a:ext uri="{FF2B5EF4-FFF2-40B4-BE49-F238E27FC236}">
                <a16:creationId xmlns:a16="http://schemas.microsoft.com/office/drawing/2014/main" id="{1D65D617-D7AE-481F-9EFC-A0E039E22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524000"/>
            <a:ext cx="2079229" cy="27723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27F64C-C9EF-4796-847B-B30BA9DDFF97}"/>
              </a:ext>
            </a:extLst>
          </p:cNvPr>
          <p:cNvSpPr txBox="1"/>
          <p:nvPr/>
        </p:nvSpPr>
        <p:spPr>
          <a:xfrm>
            <a:off x="1676400" y="5257800"/>
            <a:ext cx="39572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Detect the ball in images “seen” by Nao.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3FC05E-C952-4D76-BB06-F06936BDE5FF}"/>
              </a:ext>
            </a:extLst>
          </p:cNvPr>
          <p:cNvSpPr txBox="1"/>
          <p:nvPr/>
        </p:nvSpPr>
        <p:spPr>
          <a:xfrm>
            <a:off x="1600200" y="5943600"/>
            <a:ext cx="5284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will learn about Color imaging</a:t>
            </a:r>
          </a:p>
          <a:p>
            <a:r>
              <a:rPr lang="en-US" dirty="0"/>
              <a:t>and about Clustering approaches (K-mean and GMMs)</a:t>
            </a:r>
          </a:p>
        </p:txBody>
      </p:sp>
    </p:spTree>
    <p:extLst>
      <p:ext uri="{BB962C8B-B14F-4D97-AF65-F5344CB8AC3E}">
        <p14:creationId xmlns:p14="http://schemas.microsoft.com/office/powerpoint/2010/main" val="10262424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6EF7B-755E-43FE-9CE8-E8C591DAD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Homework 2: Image Features and Warping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D8FECF-F529-4417-B494-A20F4D7B0D46}"/>
              </a:ext>
            </a:extLst>
          </p:cNvPr>
          <p:cNvSpPr txBox="1"/>
          <p:nvPr/>
        </p:nvSpPr>
        <p:spPr>
          <a:xfrm>
            <a:off x="304800" y="5410200"/>
            <a:ext cx="6864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project involves:  corner detection and </a:t>
            </a:r>
          </a:p>
          <a:p>
            <a:r>
              <a:rPr lang="en-US" dirty="0"/>
              <a:t>                                      geometric transformations between image planes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D3984BE-99DF-4668-85C9-C66A28FB1C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905000"/>
            <a:ext cx="4324548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44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2DD2F-7EF8-4C66-B510-0A78EBE26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9B815-DD83-4295-959C-22A701233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dates for Projects and HWs – when they will made available and when they are due –are set.</a:t>
            </a:r>
          </a:p>
          <a:p>
            <a:r>
              <a:rPr lang="en-US" dirty="0"/>
              <a:t>In addition, we will make an effort to make projects available before this date (about a week)</a:t>
            </a:r>
          </a:p>
          <a:p>
            <a:r>
              <a:rPr lang="en-US" dirty="0"/>
              <a:t>Make an effort to submit in time! We will give 5 days extension for a 20% reduction in points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4424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6EF7B-755E-43FE-9CE8-E8C591DAD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2: Panorama Stitching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D2D75D-0794-4530-93CC-A87424F27A0F}"/>
              </a:ext>
            </a:extLst>
          </p:cNvPr>
          <p:cNvSpPr txBox="1"/>
          <p:nvPr/>
        </p:nvSpPr>
        <p:spPr>
          <a:xfrm>
            <a:off x="942378" y="5791200"/>
            <a:ext cx="8264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the image features to derive the transformation between images and blend them.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BCBCE0-7A75-4D68-B946-CFB3722FC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1166018"/>
            <a:ext cx="372616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89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6EF7B-755E-43FE-9CE8-E8C591DAD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Project 3: Segmentation with </a:t>
            </a:r>
            <a:r>
              <a:rPr lang="en-US" dirty="0" err="1"/>
              <a:t>Graphcuts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CF1A75-2A82-4E25-93B2-EED913E2FB7C}"/>
              </a:ext>
            </a:extLst>
          </p:cNvPr>
          <p:cNvSpPr txBox="1"/>
          <p:nvPr/>
        </p:nvSpPr>
        <p:spPr>
          <a:xfrm>
            <a:off x="290501" y="4892100"/>
            <a:ext cx="6607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Segment foreground from background in log-polar coordinates using</a:t>
            </a:r>
          </a:p>
          <a:p>
            <a:r>
              <a:rPr lang="en-US" dirty="0"/>
              <a:t>Edge, Color, Texture, and Motion information.</a:t>
            </a:r>
          </a:p>
        </p:txBody>
      </p:sp>
      <p:pic>
        <p:nvPicPr>
          <p:cNvPr id="8" name="Picture 4" descr="bearBoundary.png">
            <a:extLst>
              <a:ext uri="{FF2B5EF4-FFF2-40B4-BE49-F238E27FC236}">
                <a16:creationId xmlns:a16="http://schemas.microsoft.com/office/drawing/2014/main" id="{D4E0340B-A851-4E51-ABF7-D95F67AAF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77" y="1905000"/>
            <a:ext cx="3501856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3" descr="lattice.eps">
            <a:extLst>
              <a:ext uri="{FF2B5EF4-FFF2-40B4-BE49-F238E27FC236}">
                <a16:creationId xmlns:a16="http://schemas.microsoft.com/office/drawing/2014/main" id="{786C2E58-267F-41CD-97E4-F1EBE967A6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800" y="1905000"/>
            <a:ext cx="5029200" cy="171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377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6EF7B-755E-43FE-9CE8-E8C591DAD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Homework 4: Affine Lucas </a:t>
            </a:r>
            <a:r>
              <a:rPr lang="en-US" dirty="0" err="1"/>
              <a:t>Kanade</a:t>
            </a:r>
            <a:r>
              <a:rPr lang="en-US" dirty="0"/>
              <a:t> Tracker</a:t>
            </a:r>
          </a:p>
        </p:txBody>
      </p:sp>
      <p:pic>
        <p:nvPicPr>
          <p:cNvPr id="7" name="Content Placeholder 6" descr="A car driving down a street&#10;&#10;Description automatically generated">
            <a:extLst>
              <a:ext uri="{FF2B5EF4-FFF2-40B4-BE49-F238E27FC236}">
                <a16:creationId xmlns:a16="http://schemas.microsoft.com/office/drawing/2014/main" id="{EB14BCCB-4896-4AB0-B7AE-DE980798E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4" y="1642734"/>
            <a:ext cx="3591172" cy="2394115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2771BE-E107-4BC0-9A9A-98BB996E2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306" y="1642733"/>
            <a:ext cx="4373866" cy="23941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CF1A75-2A82-4E25-93B2-EED913E2FB7C}"/>
              </a:ext>
            </a:extLst>
          </p:cNvPr>
          <p:cNvSpPr txBox="1"/>
          <p:nvPr/>
        </p:nvSpPr>
        <p:spPr>
          <a:xfrm>
            <a:off x="290501" y="4892100"/>
            <a:ext cx="6526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will learn about gradient based approaches in video processing </a:t>
            </a:r>
          </a:p>
          <a:p>
            <a:r>
              <a:rPr lang="en-US" dirty="0"/>
              <a:t>to obtain </a:t>
            </a:r>
            <a:r>
              <a:rPr lang="en-US"/>
              <a:t>flow and </a:t>
            </a:r>
            <a:r>
              <a:rPr lang="en-US" dirty="0"/>
              <a:t>tracking</a:t>
            </a:r>
          </a:p>
        </p:txBody>
      </p:sp>
    </p:spTree>
    <p:extLst>
      <p:ext uri="{BB962C8B-B14F-4D97-AF65-F5344CB8AC3E}">
        <p14:creationId xmlns:p14="http://schemas.microsoft.com/office/powerpoint/2010/main" val="347795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6EF7B-755E-43FE-9CE8-E8C591DAD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Homework 3:Image classification using HOGs and Bag of Words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82CD509-805A-4B06-8FE9-BC5538631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81744"/>
            <a:ext cx="6248400" cy="41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564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6EF7B-755E-43FE-9CE8-E8C591DAD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Project 4:Image classification using CNNs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BB9069-47D9-41F6-8BC2-9C33B65EF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477" y="1600200"/>
            <a:ext cx="5747045" cy="1765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9B75A7-0E1D-4C96-993E-7B0BBF1EF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3458442"/>
            <a:ext cx="4038600" cy="27471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9854EE-ECB8-4C94-ADA5-095ECC5FB1B3}"/>
              </a:ext>
            </a:extLst>
          </p:cNvPr>
          <p:cNvSpPr txBox="1"/>
          <p:nvPr/>
        </p:nvSpPr>
        <p:spPr>
          <a:xfrm>
            <a:off x="990600" y="6298621"/>
            <a:ext cx="3846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Write a CNN, then train it as a classifier</a:t>
            </a:r>
          </a:p>
        </p:txBody>
      </p:sp>
    </p:spTree>
    <p:extLst>
      <p:ext uri="{BB962C8B-B14F-4D97-AF65-F5344CB8AC3E}">
        <p14:creationId xmlns:p14="http://schemas.microsoft.com/office/powerpoint/2010/main" val="2949045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Recommended</a:t>
            </a:r>
            <a:r>
              <a:rPr lang="en-US" dirty="0"/>
              <a:t> Texts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00200"/>
            <a:ext cx="7315200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1800" b="1" dirty="0"/>
              <a:t>Computer Vision: Algorithms and Applicati</a:t>
            </a:r>
            <a:r>
              <a:rPr lang="en-US" sz="1800" dirty="0"/>
              <a:t>on, Richard </a:t>
            </a:r>
            <a:r>
              <a:rPr lang="en-US" sz="1800" dirty="0" err="1"/>
              <a:t>Szeliski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Online: </a:t>
            </a:r>
            <a:r>
              <a:rPr lang="en-US" sz="1800" u="sng" dirty="0">
                <a:hlinkClick r:id="rId2"/>
              </a:rPr>
              <a:t>http://szeliski.org/Book/</a:t>
            </a:r>
            <a:endParaRPr lang="en-US" sz="1800" u="sng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Computer Vision: A Modern Approach</a:t>
            </a:r>
          </a:p>
          <a:p>
            <a:pPr marL="0" indent="0">
              <a:buNone/>
            </a:pPr>
            <a:r>
              <a:rPr lang="en-US" sz="1800" dirty="0"/>
              <a:t>David Forsyth and Jean Ponce,, 2003</a:t>
            </a:r>
          </a:p>
          <a:p>
            <a:pPr marL="0" indent="0">
              <a:buNone/>
            </a:pPr>
            <a:r>
              <a:rPr lang="en-US" sz="1800" dirty="0"/>
              <a:t>Online: </a:t>
            </a:r>
            <a:r>
              <a:rPr lang="en-US" sz="1800" u="sng" dirty="0">
                <a:hlinkClick r:id="rId3"/>
              </a:rPr>
              <a:t>http://www.csd.uwo.ca/~olga/Courses/Winter2010/CS4442_9542b/CVbook.pdf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 </a:t>
            </a:r>
          </a:p>
          <a:p>
            <a:pPr marL="0" indent="0">
              <a:buNone/>
            </a:pPr>
            <a:r>
              <a:rPr lang="en-US" sz="1800" b="1" dirty="0"/>
              <a:t>Digital Image Processing</a:t>
            </a:r>
            <a:r>
              <a:rPr lang="en-US" sz="1700" dirty="0"/>
              <a:t>, Prentice Hall, Rafael Gonzalez, and Richard Woods, 2008.</a:t>
            </a:r>
          </a:p>
          <a:p>
            <a:pPr marL="0" indent="0">
              <a:buNone/>
            </a:pPr>
            <a:r>
              <a:rPr lang="en-US" sz="1700" dirty="0"/>
              <a:t>Online: </a:t>
            </a:r>
            <a:r>
              <a:rPr lang="en-US" sz="1700" dirty="0">
                <a:hlinkClick r:id="rId4"/>
              </a:rPr>
              <a:t>http://web.ipac.caltech.edu/staff/fmasci/home/astro_refs/Digital_Image_Processing_2ndEd.pdf</a:t>
            </a: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1800" u="sng" dirty="0"/>
          </a:p>
          <a:p>
            <a:pPr marL="0" indent="0">
              <a:buNone/>
            </a:pPr>
            <a:r>
              <a:rPr lang="en-US" sz="1800" b="1" dirty="0"/>
              <a:t>Multiple View Geometry in Computer Vision</a:t>
            </a:r>
          </a:p>
          <a:p>
            <a:pPr marL="0" indent="0">
              <a:buNone/>
            </a:pPr>
            <a:r>
              <a:rPr lang="en-US" sz="1800" dirty="0"/>
              <a:t>Richard Hartley and Andrew Zisserman University Press, 2004, </a:t>
            </a:r>
          </a:p>
          <a:p>
            <a:pPr marL="0" indent="0">
              <a:buNone/>
            </a:pPr>
            <a:r>
              <a:rPr lang="en-US" sz="1800" dirty="0"/>
              <a:t>selected chapters available online: </a:t>
            </a:r>
            <a:r>
              <a:rPr lang="en-US" sz="1800" u="sng" dirty="0">
                <a:hlinkClick r:id="rId5"/>
              </a:rPr>
              <a:t>http://www.robots.ox.ac.uk/~vgg/hzbook/</a:t>
            </a:r>
            <a:endParaRPr lang="en-US" sz="1800" u="sng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 </a:t>
            </a:r>
            <a:endParaRPr lang="en-US" sz="1800" b="1" dirty="0"/>
          </a:p>
          <a:p>
            <a:endParaRPr lang="en-US" sz="1800" dirty="0"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6141DD50-9D17-41D0-A2C1-9C3886B2176F}"/>
              </a:ext>
            </a:extLst>
          </p:cNvPr>
          <p:cNvSpPr/>
          <p:nvPr/>
        </p:nvSpPr>
        <p:spPr>
          <a:xfrm>
            <a:off x="228600" y="1295400"/>
            <a:ext cx="685800" cy="10207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667D5CD0-34DF-499A-AF06-5CD95DE33440}"/>
              </a:ext>
            </a:extLst>
          </p:cNvPr>
          <p:cNvSpPr/>
          <p:nvPr/>
        </p:nvSpPr>
        <p:spPr>
          <a:xfrm>
            <a:off x="228600" y="2423209"/>
            <a:ext cx="685800" cy="9137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74" name="Picture 2" descr="https://bkstr.scene7.com/is/image/Bkstr/9780131687288?$AdoptedTextPDP$">
            <a:extLst>
              <a:ext uri="{FF2B5EF4-FFF2-40B4-BE49-F238E27FC236}">
                <a16:creationId xmlns:a16="http://schemas.microsoft.com/office/drawing/2014/main" id="{ABD592F6-8EFE-4080-99EC-AF7D96264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685800" cy="103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lated image">
            <a:extLst>
              <a:ext uri="{FF2B5EF4-FFF2-40B4-BE49-F238E27FC236}">
                <a16:creationId xmlns:a16="http://schemas.microsoft.com/office/drawing/2014/main" id="{493CB4F6-129C-41E7-9091-48AAD63E5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92" y="4541621"/>
            <a:ext cx="686762" cy="103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039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53597" y="1246094"/>
            <a:ext cx="2242297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dirty="0"/>
              <a:t>What is</a:t>
            </a:r>
            <a:r>
              <a:rPr spc="-66" dirty="0"/>
              <a:t> </a:t>
            </a:r>
            <a:r>
              <a:rPr spc="-4" dirty="0"/>
              <a:t>vision?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12476" y="2180665"/>
            <a:ext cx="6538072" cy="2803664"/>
          </a:xfrm>
          <a:prstGeom prst="rect">
            <a:avLst/>
          </a:prstGeom>
        </p:spPr>
        <p:txBody>
          <a:bodyPr vert="horz" wrap="square" lIns="0" tIns="8965" rIns="0" bIns="0" rtlCol="0">
            <a:spAutoFit/>
          </a:bodyPr>
          <a:lstStyle/>
          <a:p>
            <a:pPr marL="313781" marR="1052849" indent="-302575" defTabSz="806867">
              <a:lnSpc>
                <a:spcPct val="100699"/>
              </a:lnSpc>
              <a:spcBef>
                <a:spcPts val="71"/>
              </a:spcBef>
              <a:buFontTx/>
              <a:buChar char="•"/>
              <a:tabLst>
                <a:tab pos="313221" algn="l"/>
                <a:tab pos="313781" algn="l"/>
              </a:tabLst>
            </a:pP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From the </a:t>
            </a: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3-D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world to </a:t>
            </a: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2-D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images: image  </a:t>
            </a: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formation</a:t>
            </a:r>
            <a:r>
              <a:rPr sz="2118" spc="-9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(physics).</a:t>
            </a:r>
            <a:endParaRPr sz="2118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672389" marR="359167" lvl="1" indent="-257749" defTabSz="806867">
              <a:lnSpc>
                <a:spcPts val="2488"/>
              </a:lnSpc>
              <a:spcBef>
                <a:spcPts val="653"/>
              </a:spcBef>
              <a:buFontTx/>
              <a:buChar char="–"/>
              <a:tabLst>
                <a:tab pos="666225" algn="l"/>
                <a:tab pos="666786" algn="l"/>
              </a:tabLst>
            </a:pP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Domain of artistic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reproduction (synthesis):  painting, graphics.</a:t>
            </a:r>
            <a:endParaRPr sz="2118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313781" marR="4483" indent="-302575" defTabSz="806867">
              <a:lnSpc>
                <a:spcPct val="101499"/>
              </a:lnSpc>
              <a:spcBef>
                <a:spcPts val="415"/>
              </a:spcBef>
              <a:buFontTx/>
              <a:buChar char="•"/>
              <a:tabLst>
                <a:tab pos="313221" algn="l"/>
                <a:tab pos="313781" algn="l"/>
              </a:tabLst>
            </a:pP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From </a:t>
            </a: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2-D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images to the </a:t>
            </a: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3-D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world: image </a:t>
            </a: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analysis 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(mathematical modeling,</a:t>
            </a: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inference).</a:t>
            </a:r>
            <a:endParaRPr sz="2118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672389" marR="951990" lvl="1" indent="-257749" defTabSz="806867">
              <a:lnSpc>
                <a:spcPct val="101499"/>
              </a:lnSpc>
              <a:spcBef>
                <a:spcPts val="401"/>
              </a:spcBef>
              <a:buFontTx/>
              <a:buChar char="–"/>
              <a:tabLst>
                <a:tab pos="666225" algn="l"/>
                <a:tab pos="666786" algn="l"/>
              </a:tabLst>
            </a:pPr>
            <a:r>
              <a:rPr sz="2118" dirty="0">
                <a:solidFill>
                  <a:srgbClr val="5E2908"/>
                </a:solidFill>
                <a:latin typeface="Comic Sans MS"/>
                <a:cs typeface="Comic Sans MS"/>
              </a:rPr>
              <a:t>Domain </a:t>
            </a:r>
            <a:r>
              <a:rPr sz="2118" spc="-4" dirty="0">
                <a:solidFill>
                  <a:srgbClr val="5E2908"/>
                </a:solidFill>
                <a:latin typeface="Comic Sans MS"/>
                <a:cs typeface="Comic Sans MS"/>
              </a:rPr>
              <a:t>of vision: biological (eye+brain),  computational</a:t>
            </a:r>
            <a:endParaRPr sz="2118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B6578A-A380-4C7B-A5A5-BB9D404FAC25}"/>
              </a:ext>
            </a:extLst>
          </p:cNvPr>
          <p:cNvSpPr txBox="1"/>
          <p:nvPr/>
        </p:nvSpPr>
        <p:spPr>
          <a:xfrm>
            <a:off x="990600" y="6172200"/>
            <a:ext cx="4294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Many introductory slides from Jana </a:t>
            </a:r>
            <a:r>
              <a:rPr lang="en-US" dirty="0" err="1"/>
              <a:t>Kosecka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2059</TotalTime>
  <Words>1705</Words>
  <Application>Microsoft Office PowerPoint</Application>
  <PresentationFormat>On-screen Show (4:3)</PresentationFormat>
  <Paragraphs>292</Paragraphs>
  <Slides>74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82" baseType="lpstr">
      <vt:lpstr>Arial</vt:lpstr>
      <vt:lpstr>Calibri</vt:lpstr>
      <vt:lpstr>Comic Sans MS</vt:lpstr>
      <vt:lpstr>Helvetica Neue</vt:lpstr>
      <vt:lpstr>Lucida Sans Unicode</vt:lpstr>
      <vt:lpstr>Times New Roman</vt:lpstr>
      <vt:lpstr>Office Theme</vt:lpstr>
      <vt:lpstr>1_Office Theme</vt:lpstr>
      <vt:lpstr>Computer Vision  CMSC 426</vt:lpstr>
      <vt:lpstr>The Team</vt:lpstr>
      <vt:lpstr>TAs</vt:lpstr>
      <vt:lpstr>Logistics</vt:lpstr>
      <vt:lpstr>Programming</vt:lpstr>
      <vt:lpstr>Schedule (link)</vt:lpstr>
      <vt:lpstr>Schedule</vt:lpstr>
      <vt:lpstr>Recommended Texts</vt:lpstr>
      <vt:lpstr>What is vision?</vt:lpstr>
      <vt:lpstr>IMAGE SYNTHESIS: image-formation process</vt:lpstr>
      <vt:lpstr>PERSPECTIVE IMAGING (geometry)</vt:lpstr>
      <vt:lpstr>Goals of Computer Vision</vt:lpstr>
      <vt:lpstr>PowerPoint Presentation</vt:lpstr>
      <vt:lpstr>Visual Information Processing</vt:lpstr>
      <vt:lpstr>PowerPoint Presentation</vt:lpstr>
      <vt:lpstr>PowerPoint Presentation</vt:lpstr>
      <vt:lpstr>And so are these!</vt:lpstr>
      <vt:lpstr>BUMMER! THIS IS IMPOSSIBLE!</vt:lpstr>
      <vt:lpstr>EXAMPLE OF A (VERY COMMON) SENSOR  NETWORK</vt:lpstr>
      <vt:lpstr>Optical Illusion</vt:lpstr>
      <vt:lpstr>Optical Illusion</vt:lpstr>
      <vt:lpstr>Optical Illusion</vt:lpstr>
      <vt:lpstr>PowerPoint Presentation</vt:lpstr>
      <vt:lpstr>PowerPoint Presentation</vt:lpstr>
      <vt:lpstr>Why study computer vision?</vt:lpstr>
      <vt:lpstr>Vision as measurement device</vt:lpstr>
      <vt:lpstr>Vision as a source of semantic information</vt:lpstr>
      <vt:lpstr>Object categorization</vt:lpstr>
      <vt:lpstr>Challenges: viewpoint variation</vt:lpstr>
      <vt:lpstr>Challenges: illumination</vt:lpstr>
      <vt:lpstr>Challenges: scale</vt:lpstr>
      <vt:lpstr>Challenges: deformation</vt:lpstr>
      <vt:lpstr>Challenges: occlusion</vt:lpstr>
      <vt:lpstr>Challenges: background clutter</vt:lpstr>
      <vt:lpstr>Challenges: Motion</vt:lpstr>
      <vt:lpstr>Challenges: object intra-class variation</vt:lpstr>
      <vt:lpstr>Challenges: local ambiguity</vt:lpstr>
      <vt:lpstr>Challenges or opportunities?</vt:lpstr>
      <vt:lpstr>PowerPoint Presentation</vt:lpstr>
      <vt:lpstr>PowerPoint Presentation</vt:lpstr>
      <vt:lpstr>PowerPoint Presentation</vt:lpstr>
      <vt:lpstr>PowerPoint Presentation</vt:lpstr>
      <vt:lpstr>Grouping cues: Similarity (color, texture,  proximity)</vt:lpstr>
      <vt:lpstr>PowerPoint Presentation</vt:lpstr>
      <vt:lpstr>PowerPoint Presentation</vt:lpstr>
      <vt:lpstr>Connections to other disciplines</vt:lpstr>
      <vt:lpstr>Stereo</vt:lpstr>
      <vt:lpstr>Structure From Motion</vt:lpstr>
      <vt:lpstr>Structure From Motion</vt:lpstr>
      <vt:lpstr>PowerPoint Presentation</vt:lpstr>
      <vt:lpstr>3D Modeling</vt:lpstr>
      <vt:lpstr>Special effects: shape and motion capture</vt:lpstr>
      <vt:lpstr>Face recognition: Apple iPhoto software</vt:lpstr>
      <vt:lpstr>PowerPoint Presentation</vt:lpstr>
      <vt:lpstr>Classification</vt:lpstr>
      <vt:lpstr>Biometrics</vt:lpstr>
      <vt:lpstr>Optical character recognition (OCR)</vt:lpstr>
      <vt:lpstr>PowerPoint Presentation</vt:lpstr>
      <vt:lpstr>Google Art Museum Project</vt:lpstr>
      <vt:lpstr>PowerPoint Presentation</vt:lpstr>
      <vt:lpstr>Automotive safety</vt:lpstr>
      <vt:lpstr>Vision in supermarkets</vt:lpstr>
      <vt:lpstr>Vision-based interaction (and games)</vt:lpstr>
      <vt:lpstr>Levels of complexity</vt:lpstr>
      <vt:lpstr>Contents of the Class</vt:lpstr>
      <vt:lpstr>Short description of Projects</vt:lpstr>
      <vt:lpstr>Homework  1</vt:lpstr>
      <vt:lpstr>Project 1: Color Segmentation with GMM</vt:lpstr>
      <vt:lpstr>Homework 2: Image Features and Warping</vt:lpstr>
      <vt:lpstr>Project 2: Panorama Stitching</vt:lpstr>
      <vt:lpstr>Project 3: Segmentation with Graphcuts</vt:lpstr>
      <vt:lpstr>Homework 4: Affine Lucas Kanade Tracker</vt:lpstr>
      <vt:lpstr>Homework 3:Image classification using HOGs and Bag of Words</vt:lpstr>
      <vt:lpstr>Project 4:Image classification using CNNs</vt:lpstr>
    </vt:vector>
  </TitlesOfParts>
  <Company>UMIACS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Perception for  Autonomous Robots  ENPM673</dc:title>
  <dc:creator>fer</dc:creator>
  <cp:lastModifiedBy>Cornelia Fermuller</cp:lastModifiedBy>
  <cp:revision>59</cp:revision>
  <dcterms:created xsi:type="dcterms:W3CDTF">2018-01-29T04:57:41Z</dcterms:created>
  <dcterms:modified xsi:type="dcterms:W3CDTF">2019-01-29T00:35:34Z</dcterms:modified>
</cp:coreProperties>
</file>